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6911"/>
    <a:srgbClr val="FF9900"/>
    <a:srgbClr val="AF0D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7" Type="http://schemas.openxmlformats.org/officeDocument/2006/relationships/image" Target="../media/image21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g"/><Relationship Id="rId3" Type="http://schemas.openxmlformats.org/officeDocument/2006/relationships/image" Target="../media/image23.jpg"/><Relationship Id="rId7" Type="http://schemas.openxmlformats.org/officeDocument/2006/relationships/image" Target="../media/image26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17.jpg"/><Relationship Id="rId9" Type="http://schemas.openxmlformats.org/officeDocument/2006/relationships/image" Target="../media/image2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WhyTu5ksro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CHEMICKY ČISTÉ LÁTKY A ZMESI</a:t>
            </a:r>
            <a:endParaRPr lang="sk-SK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                                                                                                                                 7.r.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083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Zmesi 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063" y="1607847"/>
            <a:ext cx="714375" cy="245745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980" y="4552816"/>
            <a:ext cx="2466975" cy="184785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4069723" y="1607847"/>
            <a:ext cx="7186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b="1" dirty="0" smtClean="0"/>
              <a:t>Ocot</a:t>
            </a:r>
            <a:r>
              <a:rPr lang="sk-SK" dirty="0" smtClean="0"/>
              <a:t> je zmes vody a kyseliny octovej. Jednotlivé zložky nevieme voľným okom rozlíšiť, preto hovoríme o </a:t>
            </a:r>
            <a:r>
              <a:rPr lang="sk-SK" b="1" dirty="0" smtClean="0"/>
              <a:t>rovnorodej </a:t>
            </a:r>
            <a:r>
              <a:rPr lang="sk-SK" b="1" dirty="0" err="1" smtClean="0"/>
              <a:t>zmesy</a:t>
            </a:r>
            <a:r>
              <a:rPr lang="sk-SK" b="1" dirty="0" smtClean="0"/>
              <a:t>.</a:t>
            </a:r>
          </a:p>
          <a:p>
            <a:pPr algn="just"/>
            <a:r>
              <a:rPr lang="sk-SK" b="1" i="1" dirty="0" smtClean="0"/>
              <a:t>...homogénna sústava</a:t>
            </a:r>
            <a:r>
              <a:rPr lang="sk-SK" b="1" dirty="0" smtClean="0"/>
              <a:t> </a:t>
            </a:r>
            <a:r>
              <a:rPr lang="sk-SK" dirty="0" smtClean="0"/>
              <a:t> 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5048518" y="4726546"/>
            <a:ext cx="57053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b="1" dirty="0" smtClean="0"/>
              <a:t>Kompót </a:t>
            </a:r>
            <a:r>
              <a:rPr lang="sk-SK" dirty="0" smtClean="0"/>
              <a:t>je zmes ovocia, vody, cukru, kyseliny citrónovej, klinčekov, ...Ovocie vieme odlíšiť od vody voľným okom, preto hovoríme o </a:t>
            </a:r>
            <a:r>
              <a:rPr lang="sk-SK" b="1" dirty="0" smtClean="0"/>
              <a:t>rôznorodej</a:t>
            </a:r>
            <a:r>
              <a:rPr lang="sk-SK" dirty="0" smtClean="0"/>
              <a:t> </a:t>
            </a:r>
            <a:r>
              <a:rPr lang="sk-SK" dirty="0" err="1" smtClean="0"/>
              <a:t>zmesy</a:t>
            </a:r>
            <a:r>
              <a:rPr lang="sk-SK" dirty="0" smtClean="0"/>
              <a:t>. </a:t>
            </a:r>
          </a:p>
          <a:p>
            <a:pPr algn="just"/>
            <a:r>
              <a:rPr lang="sk-SK" b="1" dirty="0" smtClean="0"/>
              <a:t>...</a:t>
            </a:r>
            <a:r>
              <a:rPr lang="sk-SK" b="1" i="1" dirty="0" smtClean="0"/>
              <a:t>heterogénna</a:t>
            </a:r>
            <a:r>
              <a:rPr lang="sk-SK" i="1" dirty="0" smtClean="0"/>
              <a:t> sústava</a:t>
            </a:r>
          </a:p>
          <a:p>
            <a:pPr algn="just"/>
            <a:r>
              <a:rPr lang="sk-SK" dirty="0" smtClean="0"/>
              <a:t>Voda a v nej rozpustený cukor, kyselina </a:t>
            </a:r>
            <a:r>
              <a:rPr lang="sk-SK" b="1" dirty="0" smtClean="0"/>
              <a:t>= homogénna fáza heterogénnej sústavy. 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460076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Aká zmes je...?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199" y="1687669"/>
            <a:ext cx="1447800" cy="144780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857" y="1801969"/>
            <a:ext cx="1676400" cy="121920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692" y="1182844"/>
            <a:ext cx="2333625" cy="1952625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646" y="3953143"/>
            <a:ext cx="2638425" cy="1733550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192" y="3694203"/>
            <a:ext cx="2095500" cy="2181225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791" y="3971925"/>
            <a:ext cx="2619375" cy="1743075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1959199" y="3348318"/>
            <a:ext cx="8677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  žula                               mlieko, sklo, vzduch                         celozrnný chlieb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2246458" y="5969275"/>
            <a:ext cx="9116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zlato                                                        džús                                           hmla 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8512012" y="6408216"/>
            <a:ext cx="5985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i="1" dirty="0" smtClean="0">
                <a:solidFill>
                  <a:srgbClr val="FF0000"/>
                </a:solidFill>
              </a:rPr>
              <a:t>........roztrieď podľa skupenstiev</a:t>
            </a:r>
            <a:endParaRPr lang="sk-SK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068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2589"/>
            <a:ext cx="8911687" cy="1280890"/>
          </a:xfrm>
        </p:spPr>
        <p:txBody>
          <a:bodyPr/>
          <a:lstStyle/>
          <a:p>
            <a:r>
              <a:rPr lang="sk-SK" dirty="0" smtClean="0"/>
              <a:t>Typy zmesí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549" y="1478454"/>
            <a:ext cx="2705100" cy="1685925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1854558" y="3335628"/>
            <a:ext cx="8113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suspenzia                                                              emulzia</a:t>
            </a:r>
            <a:endParaRPr lang="sk-SK" b="1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590" y="1173453"/>
            <a:ext cx="809625" cy="2162175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391" y="1828286"/>
            <a:ext cx="1676400" cy="1219200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967" y="1640178"/>
            <a:ext cx="2695575" cy="1695450"/>
          </a:xfrm>
          <a:prstGeom prst="rect">
            <a:avLst/>
          </a:prstGeom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95" y="4078566"/>
            <a:ext cx="1838325" cy="2286000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1234756" y="6418639"/>
            <a:ext cx="1047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pena                                     (pemza)                                                  </a:t>
            </a:r>
            <a:r>
              <a:rPr lang="sk-SK" b="1" dirty="0" err="1" smtClean="0"/>
              <a:t>areosol</a:t>
            </a:r>
            <a:endParaRPr lang="sk-SK" b="1" dirty="0"/>
          </a:p>
        </p:txBody>
      </p:sp>
      <p:pic>
        <p:nvPicPr>
          <p:cNvPr id="10" name="Obrázok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293" y="4191493"/>
            <a:ext cx="2143125" cy="2143125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992" y="4263209"/>
            <a:ext cx="2466975" cy="1847850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4926" y="426557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951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Značky a názvy prvkov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1596979"/>
            <a:ext cx="8915400" cy="4713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!!!Značky a názvy prvkov si budeme písať (</a:t>
            </a:r>
            <a:r>
              <a:rPr lang="sk-SK" b="1" u="sng" dirty="0" smtClean="0">
                <a:solidFill>
                  <a:srgbClr val="FF0000"/>
                </a:solidFill>
              </a:rPr>
              <a:t>a učiť sa</a:t>
            </a:r>
            <a:r>
              <a:rPr lang="sk-SK" b="1" dirty="0" smtClean="0">
                <a:solidFill>
                  <a:srgbClr val="FF0000"/>
                </a:solidFill>
              </a:rPr>
              <a:t>) na zadnú stranu v zošite.!!!</a:t>
            </a:r>
          </a:p>
          <a:p>
            <a:pPr marL="0" indent="0">
              <a:buNone/>
            </a:pPr>
            <a:endParaRPr lang="sk-S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00B0F0"/>
                </a:solidFill>
              </a:rPr>
              <a:t>Vodík  - </a:t>
            </a:r>
            <a:r>
              <a:rPr lang="sk-SK" b="1" i="1" dirty="0" err="1" smtClean="0">
                <a:solidFill>
                  <a:srgbClr val="00B0F0"/>
                </a:solidFill>
              </a:rPr>
              <a:t>Hydrogenium</a:t>
            </a:r>
            <a:r>
              <a:rPr lang="sk-SK" b="1" dirty="0" smtClean="0">
                <a:solidFill>
                  <a:srgbClr val="00B0F0"/>
                </a:solidFill>
              </a:rPr>
              <a:t> – </a:t>
            </a:r>
            <a:r>
              <a:rPr lang="sk-SK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              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Hélium – </a:t>
            </a:r>
            <a:r>
              <a:rPr lang="sk-SK" b="1" i="1" dirty="0" err="1" smtClean="0">
                <a:solidFill>
                  <a:schemeClr val="accent6">
                    <a:lumMod val="75000"/>
                  </a:schemeClr>
                </a:solidFill>
              </a:rPr>
              <a:t>Helium</a:t>
            </a:r>
            <a:r>
              <a:rPr lang="sk-SK" b="1" i="1" dirty="0" smtClean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sk-SK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AF0D1C"/>
                </a:solidFill>
              </a:rPr>
              <a:t>Lítium – </a:t>
            </a:r>
            <a:r>
              <a:rPr lang="sk-SK" b="1" i="1" dirty="0" err="1" smtClean="0">
                <a:solidFill>
                  <a:srgbClr val="AF0D1C"/>
                </a:solidFill>
              </a:rPr>
              <a:t>Lithium</a:t>
            </a:r>
            <a:r>
              <a:rPr lang="sk-SK" b="1" i="1" dirty="0" smtClean="0">
                <a:solidFill>
                  <a:srgbClr val="AF0D1C"/>
                </a:solidFill>
              </a:rPr>
              <a:t> – </a:t>
            </a:r>
            <a:r>
              <a:rPr lang="sk-SK" sz="2400" b="1" dirty="0" err="1" smtClean="0">
                <a:solidFill>
                  <a:srgbClr val="AF0D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</a:t>
            </a:r>
            <a:endParaRPr lang="sk-SK" sz="2400" b="1" dirty="0" smtClean="0">
              <a:solidFill>
                <a:srgbClr val="AF0D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FFC000"/>
                </a:solidFill>
              </a:rPr>
              <a:t>Sodík – </a:t>
            </a:r>
            <a:r>
              <a:rPr lang="sk-SK" b="1" i="1" dirty="0" err="1" smtClean="0">
                <a:solidFill>
                  <a:srgbClr val="FFC000"/>
                </a:solidFill>
              </a:rPr>
              <a:t>Natrium</a:t>
            </a:r>
            <a:r>
              <a:rPr lang="sk-SK" b="1" i="1" dirty="0" smtClean="0">
                <a:solidFill>
                  <a:srgbClr val="FFC000"/>
                </a:solidFill>
              </a:rPr>
              <a:t> </a:t>
            </a:r>
            <a:r>
              <a:rPr lang="sk-SK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sk-SK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Draslík – </a:t>
            </a:r>
            <a:r>
              <a:rPr lang="sk-SK" b="1" i="1" dirty="0" err="1" smtClean="0">
                <a:solidFill>
                  <a:schemeClr val="accent6">
                    <a:lumMod val="50000"/>
                  </a:schemeClr>
                </a:solidFill>
              </a:rPr>
              <a:t>Kalium</a:t>
            </a:r>
            <a:r>
              <a:rPr lang="sk-SK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2400" b="1" i="1" dirty="0" smtClean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sk-SK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Kyslík – </a:t>
            </a:r>
            <a:r>
              <a:rPr lang="sk-SK" b="1" i="1" dirty="0" err="1" smtClean="0">
                <a:solidFill>
                  <a:srgbClr val="002060"/>
                </a:solidFill>
              </a:rPr>
              <a:t>Oxygenium</a:t>
            </a:r>
            <a:r>
              <a:rPr lang="sk-SK" b="1" i="1" dirty="0" smtClean="0">
                <a:solidFill>
                  <a:srgbClr val="002060"/>
                </a:solidFill>
              </a:rPr>
              <a:t> </a:t>
            </a:r>
            <a:r>
              <a:rPr lang="sk-SK" sz="2400" b="1" i="1" dirty="0" smtClean="0">
                <a:solidFill>
                  <a:srgbClr val="002060"/>
                </a:solidFill>
              </a:rPr>
              <a:t>– </a:t>
            </a:r>
            <a:r>
              <a:rPr lang="sk-SK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chemeClr val="tx1"/>
                </a:solidFill>
              </a:rPr>
              <a:t>Uhlík – </a:t>
            </a:r>
            <a:r>
              <a:rPr lang="sk-SK" b="1" i="1" dirty="0" err="1" smtClean="0">
                <a:solidFill>
                  <a:schemeClr val="tx1"/>
                </a:solidFill>
              </a:rPr>
              <a:t>Carboneum</a:t>
            </a:r>
            <a:r>
              <a:rPr lang="sk-SK" b="1" i="1" dirty="0" smtClean="0">
                <a:solidFill>
                  <a:schemeClr val="tx1"/>
                </a:solidFill>
              </a:rPr>
              <a:t> </a:t>
            </a:r>
            <a:r>
              <a:rPr lang="sk-SK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sk-SK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sk-SK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912" y="308227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96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 čoho sú zložené látky?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Látky (chemické látky) sú zložené z veľmi </a:t>
            </a:r>
            <a:r>
              <a:rPr lang="sk-SK" b="1" dirty="0" smtClean="0"/>
              <a:t>malých častíc – atómov, </a:t>
            </a:r>
            <a:r>
              <a:rPr lang="sk-SK" dirty="0" smtClean="0"/>
              <a:t>ktoré majú tvar guľôčky. Tie môžu byť osamote, alebo sa spájať s inými – buď rovnakými, alebo rôznymi atómami – guľôčkami. </a:t>
            </a:r>
          </a:p>
          <a:p>
            <a:pPr marL="0" indent="0">
              <a:buNone/>
            </a:pPr>
            <a:r>
              <a:rPr lang="sk-SK" dirty="0" smtClean="0"/>
              <a:t>Napr. :</a:t>
            </a:r>
          </a:p>
          <a:p>
            <a:pPr marL="0" indent="0">
              <a:buNone/>
            </a:pPr>
            <a:r>
              <a:rPr lang="sk-SK" b="1" dirty="0" smtClean="0"/>
              <a:t>hélium</a:t>
            </a:r>
            <a:r>
              <a:rPr lang="sk-SK" dirty="0" smtClean="0"/>
              <a:t> – He – je tvorené 1 guľôčkou   </a:t>
            </a:r>
          </a:p>
          <a:p>
            <a:pPr marL="0" indent="0">
              <a:buNone/>
            </a:pPr>
            <a:r>
              <a:rPr lang="sk-SK" b="1" dirty="0" smtClean="0"/>
              <a:t>kyslík</a:t>
            </a:r>
            <a:r>
              <a:rPr lang="sk-SK" dirty="0" smtClean="0"/>
              <a:t> je tvorený dvoma rovnakými guľôčkami – O</a:t>
            </a:r>
            <a:r>
              <a:rPr lang="sk-SK" sz="800" dirty="0" smtClean="0"/>
              <a:t>2</a:t>
            </a:r>
            <a:r>
              <a:rPr lang="sk-SK" dirty="0" smtClean="0"/>
              <a:t> -   </a:t>
            </a:r>
          </a:p>
          <a:p>
            <a:pPr marL="0" indent="0">
              <a:buNone/>
            </a:pPr>
            <a:r>
              <a:rPr lang="sk-SK" dirty="0" smtClean="0"/>
              <a:t>(dvoma guličkami je tvorený aj dusík, fluór, chlór, bróm, jód, vodík)</a:t>
            </a:r>
          </a:p>
          <a:p>
            <a:pPr marL="0" indent="0">
              <a:buNone/>
            </a:pPr>
            <a:r>
              <a:rPr lang="sk-SK" b="1" dirty="0" smtClean="0"/>
              <a:t>voda</a:t>
            </a:r>
            <a:r>
              <a:rPr lang="sk-SK" dirty="0" smtClean="0"/>
              <a:t> – je zložená z 3 guľôčok – dvoch rovnakých – H a jednej guľôčky kyslíka O – H</a:t>
            </a:r>
            <a:r>
              <a:rPr lang="sk-SK" sz="1050" dirty="0" smtClean="0"/>
              <a:t>2</a:t>
            </a:r>
            <a:r>
              <a:rPr lang="sk-SK" dirty="0" smtClean="0"/>
              <a:t>O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b="1" dirty="0" smtClean="0"/>
              <a:t>oxid uhličitý   - </a:t>
            </a:r>
            <a:r>
              <a:rPr lang="sk-SK" dirty="0" smtClean="0"/>
              <a:t>je zložený z tiež z 3 guľôčok – 2 rovnakých (O) a 1 guľôčky – uhlíka (C) – CO</a:t>
            </a:r>
            <a:r>
              <a:rPr lang="sk-SK" sz="900" dirty="0" smtClean="0"/>
              <a:t>2</a:t>
            </a:r>
            <a:r>
              <a:rPr lang="sk-SK" dirty="0" smtClean="0"/>
              <a:t>  </a:t>
            </a:r>
            <a:endParaRPr lang="sk-SK" b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52" t="16275" r="-29077" b="-26682"/>
          <a:stretch/>
        </p:blipFill>
        <p:spPr>
          <a:xfrm>
            <a:off x="6912243" y="3491041"/>
            <a:ext cx="509303" cy="53136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4008" y="3717568"/>
            <a:ext cx="1019317" cy="609685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814" y="5044161"/>
            <a:ext cx="1295581" cy="676369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661" y="6249524"/>
            <a:ext cx="1105347" cy="447856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9627">
            <a:off x="11027277" y="3934546"/>
            <a:ext cx="609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09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o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892" y="5985787"/>
            <a:ext cx="676275" cy="35242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Skupenstvo chemických látok</a:t>
            </a:r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555" y="3343568"/>
            <a:ext cx="5390190" cy="2196000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562" y="1867728"/>
            <a:ext cx="3396381" cy="1656000"/>
          </a:xfrm>
          <a:prstGeom prst="rect">
            <a:avLst/>
          </a:prstGeom>
        </p:spPr>
      </p:pic>
      <p:sp>
        <p:nvSpPr>
          <p:cNvPr id="8" name="Obdĺžnik 7"/>
          <p:cNvSpPr/>
          <p:nvPr/>
        </p:nvSpPr>
        <p:spPr>
          <a:xfrm>
            <a:off x="1668650" y="1867729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2000" dirty="0"/>
              <a:t>Chemické látky sa vyskytujú v 3 skupenstvách:</a:t>
            </a:r>
          </a:p>
          <a:p>
            <a:pPr>
              <a:buFontTx/>
              <a:buChar char="-"/>
            </a:pPr>
            <a:r>
              <a:rPr lang="sk-SK" sz="2000" dirty="0"/>
              <a:t>v </a:t>
            </a:r>
            <a:r>
              <a:rPr lang="sk-SK" sz="2000" b="1" dirty="0"/>
              <a:t>tuhom</a:t>
            </a:r>
            <a:r>
              <a:rPr lang="sk-SK" sz="2000" dirty="0"/>
              <a:t> (napr. ľad, zlato, ...)</a:t>
            </a:r>
          </a:p>
          <a:p>
            <a:pPr>
              <a:buFontTx/>
              <a:buChar char="-"/>
            </a:pPr>
            <a:r>
              <a:rPr lang="sk-SK" sz="2000" dirty="0"/>
              <a:t>v</a:t>
            </a:r>
            <a:r>
              <a:rPr lang="sk-SK" sz="2000" b="1" dirty="0"/>
              <a:t> kvapalnom </a:t>
            </a:r>
            <a:r>
              <a:rPr lang="sk-SK" sz="2000" dirty="0"/>
              <a:t>(voda, ortuť, ...)</a:t>
            </a:r>
          </a:p>
          <a:p>
            <a:pPr>
              <a:buFontTx/>
              <a:buChar char="-"/>
            </a:pPr>
            <a:r>
              <a:rPr lang="sk-SK" sz="2000" dirty="0"/>
              <a:t>v</a:t>
            </a:r>
            <a:r>
              <a:rPr lang="sk-SK" sz="2000" b="1" dirty="0"/>
              <a:t> plynnom </a:t>
            </a:r>
            <a:r>
              <a:rPr lang="sk-SK" sz="2000" dirty="0"/>
              <a:t>– (vodná para, kyslík, vodík,...)</a:t>
            </a:r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506" y="6315038"/>
            <a:ext cx="676275" cy="352425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248" y="6020331"/>
            <a:ext cx="676275" cy="352425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809" y="5709892"/>
            <a:ext cx="676275" cy="352425"/>
          </a:xfrm>
          <a:prstGeom prst="rect">
            <a:avLst/>
          </a:prstGeom>
        </p:spPr>
      </p:pic>
      <p:pic>
        <p:nvPicPr>
          <p:cNvPr id="13" name="Obrázo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3902" y="5547052"/>
            <a:ext cx="676275" cy="352425"/>
          </a:xfrm>
          <a:prstGeom prst="rect">
            <a:avLst/>
          </a:prstGeom>
        </p:spPr>
      </p:pic>
      <p:pic>
        <p:nvPicPr>
          <p:cNvPr id="14" name="Obrázo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5747" y="6082839"/>
            <a:ext cx="676275" cy="352425"/>
          </a:xfrm>
          <a:prstGeom prst="rect">
            <a:avLst/>
          </a:prstGeom>
        </p:spPr>
      </p:pic>
      <p:pic>
        <p:nvPicPr>
          <p:cNvPr id="15" name="Obrázo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8329" y="6117383"/>
            <a:ext cx="676275" cy="352425"/>
          </a:xfrm>
          <a:prstGeom prst="rect">
            <a:avLst/>
          </a:prstGeom>
        </p:spPr>
      </p:pic>
      <p:pic>
        <p:nvPicPr>
          <p:cNvPr id="16" name="Obrázok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859903">
            <a:off x="7034951" y="5198916"/>
            <a:ext cx="676275" cy="352425"/>
          </a:xfrm>
          <a:prstGeom prst="rect">
            <a:avLst/>
          </a:prstGeom>
        </p:spPr>
      </p:pic>
      <p:pic>
        <p:nvPicPr>
          <p:cNvPr id="17" name="Obrázok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891565" y="6344937"/>
            <a:ext cx="676275" cy="352425"/>
          </a:xfrm>
          <a:prstGeom prst="rect">
            <a:avLst/>
          </a:prstGeom>
        </p:spPr>
      </p:pic>
      <p:pic>
        <p:nvPicPr>
          <p:cNvPr id="18" name="Obrázok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859903">
            <a:off x="8423108" y="5212289"/>
            <a:ext cx="67627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89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058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k-SK" dirty="0" smtClean="0"/>
          </a:p>
          <a:p>
            <a:pPr>
              <a:buFontTx/>
              <a:buChar char="-"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Sublimácia – prechod z tuhého priamo na plynné skupenstvo</a:t>
            </a:r>
          </a:p>
          <a:p>
            <a:pPr marL="0" indent="0">
              <a:buNone/>
            </a:pPr>
            <a:r>
              <a:rPr lang="sk-SK" dirty="0" err="1" smtClean="0"/>
              <a:t>Desublimácia</a:t>
            </a:r>
            <a:r>
              <a:rPr lang="sk-SK" dirty="0" smtClean="0"/>
              <a:t> – opačný dej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678" y="859293"/>
            <a:ext cx="4126829" cy="3600000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>
            <a:off x="3148441" y="5588056"/>
            <a:ext cx="57711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www.youtube.com/watch?v=ZWhyTu5ksro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8307092" y="1627321"/>
            <a:ext cx="3378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„dym“ vo filmoch, divadle – suchý ľad vložený do vody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3972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Chemicky čistá látka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06685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Látka zložená </a:t>
            </a:r>
            <a:r>
              <a:rPr lang="sk-SK" b="1" dirty="0" smtClean="0"/>
              <a:t>iba</a:t>
            </a:r>
            <a:r>
              <a:rPr lang="sk-SK" dirty="0" smtClean="0"/>
              <a:t> z častíc rovnakého druhu</a:t>
            </a:r>
          </a:p>
          <a:p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Vlastnosti chemicky čistých látok (teplota varu, topenia, ...) môžeme nájsť v chemických tabuľkách</a:t>
            </a:r>
          </a:p>
          <a:p>
            <a:pPr marL="0" indent="0" algn="ctr">
              <a:buNone/>
            </a:pPr>
            <a:r>
              <a:rPr lang="sk-SK" i="1" dirty="0" smtClean="0">
                <a:solidFill>
                  <a:srgbClr val="FF0000"/>
                </a:solidFill>
              </a:rPr>
              <a:t>Pozor! Voda z vodovodu nie je chemicky čistá látka!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859903">
            <a:off x="5757862" y="3252787"/>
            <a:ext cx="676275" cy="352425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007204" flipV="1">
            <a:off x="5230098" y="3255264"/>
            <a:ext cx="676275" cy="335983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2527">
            <a:off x="5583672" y="3825843"/>
            <a:ext cx="676275" cy="352425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1325220">
            <a:off x="6173734" y="3591167"/>
            <a:ext cx="676275" cy="352425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4583" y="3730558"/>
            <a:ext cx="676275" cy="352425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940">
            <a:off x="5133373" y="4644884"/>
            <a:ext cx="676275" cy="352425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859903">
            <a:off x="4771034" y="3129007"/>
            <a:ext cx="676275" cy="352425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656918">
            <a:off x="6132627" y="4404770"/>
            <a:ext cx="676275" cy="352425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33296">
            <a:off x="5592435" y="4313093"/>
            <a:ext cx="676275" cy="352425"/>
          </a:xfrm>
          <a:prstGeom prst="rect">
            <a:avLst/>
          </a:prstGeom>
        </p:spPr>
      </p:pic>
      <p:pic>
        <p:nvPicPr>
          <p:cNvPr id="13" name="Obrázo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765521">
            <a:off x="4867756" y="4135209"/>
            <a:ext cx="676275" cy="352425"/>
          </a:xfrm>
          <a:prstGeom prst="rect">
            <a:avLst/>
          </a:prstGeom>
        </p:spPr>
      </p:pic>
      <p:pic>
        <p:nvPicPr>
          <p:cNvPr id="15" name="Obrázok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477" y="2777352"/>
            <a:ext cx="2611262" cy="2611262"/>
          </a:xfrm>
          <a:prstGeom prst="rect">
            <a:avLst/>
          </a:prstGeom>
        </p:spPr>
      </p:pic>
      <p:sp>
        <p:nvSpPr>
          <p:cNvPr id="16" name="Šípka doprava 15"/>
          <p:cNvSpPr/>
          <p:nvPr/>
        </p:nvSpPr>
        <p:spPr>
          <a:xfrm rot="10800000">
            <a:off x="7034563" y="3900249"/>
            <a:ext cx="2264419" cy="48463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944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Zmesi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Látky zložené z častíc rôzneho druhu, napr. ak do čistej vody (obsahujúcej iba častice H</a:t>
            </a:r>
            <a:r>
              <a:rPr lang="sk-SK" sz="900" dirty="0" smtClean="0"/>
              <a:t>2</a:t>
            </a:r>
            <a:r>
              <a:rPr lang="sk-SK" dirty="0" smtClean="0"/>
              <a:t>O pridáme („</a:t>
            </a:r>
            <a:r>
              <a:rPr lang="sk-SK" dirty="0" err="1" smtClean="0"/>
              <a:t>pribubleme</a:t>
            </a:r>
            <a:r>
              <a:rPr lang="sk-SK" dirty="0" smtClean="0"/>
              <a:t>“, „prifúkneme“) oxid uhličitý, získame </a:t>
            </a:r>
            <a:r>
              <a:rPr lang="sk-SK" b="1" dirty="0" smtClean="0"/>
              <a:t>zmes – </a:t>
            </a:r>
            <a:r>
              <a:rPr lang="sk-SK" i="1" dirty="0" err="1" smtClean="0"/>
              <a:t>sódovu</a:t>
            </a:r>
            <a:r>
              <a:rPr lang="sk-SK" i="1" dirty="0" smtClean="0"/>
              <a:t> vodu 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765521">
            <a:off x="5316594" y="4709856"/>
            <a:ext cx="676275" cy="352425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1358123">
            <a:off x="2914814" y="6055960"/>
            <a:ext cx="676275" cy="352425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315659" y="3767030"/>
            <a:ext cx="676275" cy="352425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5275798" y="5666068"/>
            <a:ext cx="676275" cy="352425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765521">
            <a:off x="3952903" y="5533833"/>
            <a:ext cx="676275" cy="352425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765521">
            <a:off x="2840685" y="4943440"/>
            <a:ext cx="676275" cy="352425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765521">
            <a:off x="4406627" y="4667082"/>
            <a:ext cx="676275" cy="352425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988889">
            <a:off x="4336422" y="3541652"/>
            <a:ext cx="676275" cy="352425"/>
          </a:xfrm>
          <a:prstGeom prst="rect">
            <a:avLst/>
          </a:prstGeom>
        </p:spPr>
      </p:pic>
      <p:pic>
        <p:nvPicPr>
          <p:cNvPr id="13" name="Obrázo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45779">
            <a:off x="3598550" y="4390324"/>
            <a:ext cx="676275" cy="352425"/>
          </a:xfrm>
          <a:prstGeom prst="rect">
            <a:avLst/>
          </a:prstGeom>
        </p:spPr>
      </p:pic>
      <p:pic>
        <p:nvPicPr>
          <p:cNvPr id="14" name="Obrázo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765521">
            <a:off x="3293748" y="3617853"/>
            <a:ext cx="676275" cy="352425"/>
          </a:xfrm>
          <a:prstGeom prst="rect">
            <a:avLst/>
          </a:prstGeom>
        </p:spPr>
      </p:pic>
      <p:pic>
        <p:nvPicPr>
          <p:cNvPr id="15" name="Obrázok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882" y="3367840"/>
            <a:ext cx="621958" cy="252000"/>
          </a:xfrm>
          <a:prstGeom prst="rect">
            <a:avLst/>
          </a:prstGeom>
        </p:spPr>
      </p:pic>
      <p:pic>
        <p:nvPicPr>
          <p:cNvPr id="16" name="Obrázok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323" y="4256416"/>
            <a:ext cx="621958" cy="252000"/>
          </a:xfrm>
          <a:prstGeom prst="rect">
            <a:avLst/>
          </a:prstGeom>
        </p:spPr>
      </p:pic>
      <p:pic>
        <p:nvPicPr>
          <p:cNvPr id="17" name="Obrázok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601" y="5358950"/>
            <a:ext cx="621958" cy="252000"/>
          </a:xfrm>
          <a:prstGeom prst="rect">
            <a:avLst/>
          </a:prstGeom>
        </p:spPr>
      </p:pic>
      <p:pic>
        <p:nvPicPr>
          <p:cNvPr id="18" name="Obrázok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835" y="5414068"/>
            <a:ext cx="621958" cy="252000"/>
          </a:xfrm>
          <a:prstGeom prst="rect">
            <a:avLst/>
          </a:prstGeom>
        </p:spPr>
      </p:pic>
      <p:pic>
        <p:nvPicPr>
          <p:cNvPr id="19" name="Obrázok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51923">
            <a:off x="4338647" y="6236686"/>
            <a:ext cx="621958" cy="252000"/>
          </a:xfrm>
          <a:prstGeom prst="rect">
            <a:avLst/>
          </a:prstGeom>
        </p:spPr>
      </p:pic>
      <p:pic>
        <p:nvPicPr>
          <p:cNvPr id="20" name="Obrázok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362" y="4165232"/>
            <a:ext cx="621958" cy="252000"/>
          </a:xfrm>
          <a:prstGeom prst="rect">
            <a:avLst/>
          </a:prstGeom>
        </p:spPr>
      </p:pic>
      <p:pic>
        <p:nvPicPr>
          <p:cNvPr id="21" name="Obrázok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817" y="6181032"/>
            <a:ext cx="621958" cy="252000"/>
          </a:xfrm>
          <a:prstGeom prst="rect">
            <a:avLst/>
          </a:prstGeom>
        </p:spPr>
      </p:pic>
      <p:pic>
        <p:nvPicPr>
          <p:cNvPr id="22" name="Obrázok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666" y="123078"/>
            <a:ext cx="378947" cy="1800000"/>
          </a:xfrm>
          <a:prstGeom prst="rect">
            <a:avLst/>
          </a:prstGeom>
        </p:spPr>
      </p:pic>
      <p:sp>
        <p:nvSpPr>
          <p:cNvPr id="23" name="BlokTextu 22"/>
          <p:cNvSpPr txBox="1"/>
          <p:nvPr/>
        </p:nvSpPr>
        <p:spPr>
          <a:xfrm>
            <a:off x="6819254" y="1023078"/>
            <a:ext cx="54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+</a:t>
            </a:r>
            <a:endParaRPr lang="sk-SK" dirty="0"/>
          </a:p>
        </p:txBody>
      </p:sp>
      <p:pic>
        <p:nvPicPr>
          <p:cNvPr id="24" name="Obrázok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695" y="457200"/>
            <a:ext cx="1447800" cy="1447800"/>
          </a:xfrm>
          <a:prstGeom prst="rect">
            <a:avLst/>
          </a:prstGeom>
        </p:spPr>
      </p:pic>
      <p:pic>
        <p:nvPicPr>
          <p:cNvPr id="26" name="Obrázok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270" y="189173"/>
            <a:ext cx="1752600" cy="1752600"/>
          </a:xfrm>
          <a:prstGeom prst="rect">
            <a:avLst/>
          </a:prstGeom>
        </p:spPr>
      </p:pic>
      <p:sp>
        <p:nvSpPr>
          <p:cNvPr id="30" name="BlokTextu 29"/>
          <p:cNvSpPr txBox="1"/>
          <p:nvPr/>
        </p:nvSpPr>
        <p:spPr>
          <a:xfrm>
            <a:off x="9189872" y="1041805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=</a:t>
            </a:r>
            <a:endParaRPr lang="sk-SK" dirty="0"/>
          </a:p>
        </p:txBody>
      </p:sp>
      <p:pic>
        <p:nvPicPr>
          <p:cNvPr id="31" name="Obrázok 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577" y="3246272"/>
            <a:ext cx="2114845" cy="3077004"/>
          </a:xfrm>
          <a:prstGeom prst="rect">
            <a:avLst/>
          </a:prstGeom>
        </p:spPr>
      </p:pic>
      <p:cxnSp>
        <p:nvCxnSpPr>
          <p:cNvPr id="35" name="Rovná spojovacia šípka 34"/>
          <p:cNvCxnSpPr/>
          <p:nvPr/>
        </p:nvCxnSpPr>
        <p:spPr>
          <a:xfrm flipH="1" flipV="1">
            <a:off x="6033666" y="4551190"/>
            <a:ext cx="2939853" cy="3348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36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/>
              <a:t>Zmes </a:t>
            </a:r>
            <a:r>
              <a:rPr lang="sk-SK" dirty="0" smtClean="0"/>
              <a:t>je teda zložená z </a:t>
            </a:r>
            <a:r>
              <a:rPr lang="sk-SK" b="1" dirty="0" smtClean="0"/>
              <a:t>dvoch </a:t>
            </a:r>
            <a:r>
              <a:rPr lang="sk-SK" dirty="0" smtClean="0"/>
              <a:t>alebo </a:t>
            </a:r>
            <a:r>
              <a:rPr lang="sk-SK" b="1" dirty="0" smtClean="0"/>
              <a:t>viacerých zložiek. </a:t>
            </a:r>
          </a:p>
          <a:p>
            <a:pPr marL="0" indent="0">
              <a:buNone/>
            </a:pPr>
            <a:r>
              <a:rPr lang="sk-SK" dirty="0" smtClean="0"/>
              <a:t>V prírode sú zmesi rozšírenejšie ako chemicky čisté látky.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i="1" dirty="0" smtClean="0">
                <a:solidFill>
                  <a:srgbClr val="FF0000"/>
                </a:solidFill>
              </a:rPr>
              <a:t>Pitná voda obsahuje okrem častíc vody rozpustené aj iné častice, preto je zmes, nie chemicky čistá látka. Chemicky čistou látkou je destilovaná voda. </a:t>
            </a:r>
            <a:endParaRPr lang="sk-SK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8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...pokračujeme v chemických značkách...</a:t>
            </a:r>
            <a:r>
              <a:rPr lang="sk-SK" dirty="0" smtClean="0">
                <a:sym typeface="Wingdings" panose="05000000000000000000" pitchFamily="2" charset="2"/>
              </a:rPr>
              <a:t>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 smtClean="0">
                <a:solidFill>
                  <a:srgbClr val="AB6911"/>
                </a:solidFill>
              </a:rPr>
              <a:t>Dusík – </a:t>
            </a:r>
            <a:r>
              <a:rPr lang="sk-SK" sz="2400" b="1" i="1" dirty="0" err="1" smtClean="0">
                <a:solidFill>
                  <a:srgbClr val="AB69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Nitrogenium</a:t>
            </a:r>
            <a:r>
              <a:rPr lang="sk-SK" sz="2400" b="1" i="1" dirty="0" smtClean="0">
                <a:solidFill>
                  <a:srgbClr val="AB69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sk-SK" sz="2400" b="1" dirty="0" smtClean="0">
                <a:solidFill>
                  <a:srgbClr val="AB69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</a:p>
          <a:p>
            <a:pPr marL="0" indent="0">
              <a:buNone/>
            </a:pPr>
            <a:r>
              <a:rPr lang="sk-SK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Berýlium – </a:t>
            </a:r>
            <a:r>
              <a:rPr lang="sk-SK" sz="24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Beryllium</a:t>
            </a:r>
            <a:r>
              <a:rPr lang="sk-SK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sk-SK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endParaRPr lang="sk-SK" sz="24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rgbClr val="FF0000"/>
                </a:solidFill>
              </a:rPr>
              <a:t>Bór – </a:t>
            </a:r>
            <a:r>
              <a:rPr lang="sk-SK" sz="2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Borum</a:t>
            </a:r>
            <a:r>
              <a:rPr lang="sk-SK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sk-SK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  <a:p>
            <a:pPr marL="0" indent="0">
              <a:buNone/>
            </a:pPr>
            <a:r>
              <a:rPr lang="sk-SK" sz="2400" b="1" dirty="0" smtClean="0">
                <a:solidFill>
                  <a:srgbClr val="00B050"/>
                </a:solidFill>
              </a:rPr>
              <a:t>Fluór – </a:t>
            </a:r>
            <a:r>
              <a:rPr lang="sk-SK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Fluorum</a:t>
            </a:r>
            <a:r>
              <a:rPr lang="sk-SK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sk-SK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</a:p>
          <a:p>
            <a:pPr marL="0" indent="0">
              <a:buNone/>
            </a:pPr>
            <a:r>
              <a:rPr lang="sk-SK" sz="2400" b="1" dirty="0" smtClean="0">
                <a:solidFill>
                  <a:srgbClr val="FFFF00"/>
                </a:solidFill>
              </a:rPr>
              <a:t>Neón – </a:t>
            </a:r>
            <a:r>
              <a:rPr lang="sk-SK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Neon</a:t>
            </a:r>
            <a:r>
              <a:rPr lang="sk-SK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sk-SK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</a:t>
            </a:r>
            <a:endParaRPr lang="sk-SK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Horčík – </a:t>
            </a:r>
            <a:r>
              <a:rPr lang="sk-SK" sz="24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Magnesium</a:t>
            </a:r>
            <a:r>
              <a:rPr lang="sk-SK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sk-SK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</a:t>
            </a:r>
          </a:p>
          <a:p>
            <a:pPr marL="0" indent="0">
              <a:buNone/>
            </a:pPr>
            <a:r>
              <a:rPr lang="sk-SK" sz="2400" b="1" dirty="0" smtClean="0">
                <a:solidFill>
                  <a:schemeClr val="bg1">
                    <a:lumMod val="75000"/>
                  </a:schemeClr>
                </a:solidFill>
              </a:rPr>
              <a:t>Hliník – </a:t>
            </a:r>
            <a:r>
              <a:rPr lang="sk-SK" sz="2400" b="1" i="1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Aluminium</a:t>
            </a:r>
            <a:r>
              <a:rPr lang="sk-SK" sz="2400" b="1" i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sk-SK" sz="2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</a:t>
            </a:r>
            <a:endParaRPr lang="sk-SK" sz="2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2393613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295</TotalTime>
  <Words>526</Words>
  <Application>Microsoft Office PowerPoint</Application>
  <PresentationFormat>Širokouhlá</PresentationFormat>
  <Paragraphs>81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Dym</vt:lpstr>
      <vt:lpstr>CHEMICKY ČISTÉ LÁTKY A ZMESI</vt:lpstr>
      <vt:lpstr>Značky a názvy prvkov</vt:lpstr>
      <vt:lpstr>Z čoho sú zložené látky?</vt:lpstr>
      <vt:lpstr>Skupenstvo chemických látok</vt:lpstr>
      <vt:lpstr>Prezentácia programu PowerPoint</vt:lpstr>
      <vt:lpstr>Chemicky čistá látka</vt:lpstr>
      <vt:lpstr>Zmesi</vt:lpstr>
      <vt:lpstr>Prezentácia programu PowerPoint</vt:lpstr>
      <vt:lpstr>...pokračujeme v chemických značkách...</vt:lpstr>
      <vt:lpstr>Zmesi </vt:lpstr>
      <vt:lpstr>Aká zmes je...?</vt:lpstr>
      <vt:lpstr>Typy zmesí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CHEMICKY ČISTÉ LÁTKY A ZMESI</dc:title>
  <dc:creator>ZS Horna Suca</dc:creator>
  <cp:lastModifiedBy>ZS Horna Suca</cp:lastModifiedBy>
  <cp:revision>25</cp:revision>
  <dcterms:created xsi:type="dcterms:W3CDTF">2015-10-04T14:42:35Z</dcterms:created>
  <dcterms:modified xsi:type="dcterms:W3CDTF">2015-10-17T08:02:58Z</dcterms:modified>
  <cp:contentStatus>Finálna verzia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