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vVUtpdK7x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Energetické zmeny pri chemických reakciách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Exotermické a </a:t>
            </a:r>
            <a:r>
              <a:rPr lang="sk-SK" dirty="0" err="1" smtClean="0"/>
              <a:t>endtotermické</a:t>
            </a:r>
            <a:r>
              <a:rPr lang="sk-SK" dirty="0" smtClean="0"/>
              <a:t> reakcie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05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i="1" dirty="0" smtClean="0"/>
              <a:t>Pozorne sleduj reakciu sodíka s vodou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Čo je to sodík?  Ako vyzerá? Ako sa uchováva? Čo sa dá pozorovať po rozrezaní nožom? Čo sa stalo po jeho vhodení do vody? Ako sa zafarbil obsah kadičky po pridaní bezfarebného roztoku indikátora?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Na videu sleduj reakcie aj ostatných alkalických kovov s vodou. </a:t>
            </a:r>
          </a:p>
          <a:p>
            <a:pPr marL="0" indent="0" algn="ctr">
              <a:buNone/>
            </a:pPr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www.youtube.com/watch?v=HvVUtpdK7xw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5281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818" y="4762780"/>
            <a:ext cx="2619375" cy="1743075"/>
          </a:xfrm>
          <a:prstGeom prst="rect">
            <a:avLst/>
          </a:prstGeom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 reakcii alkalických kovov s vodou sa uvoľňuje veľké množstvo </a:t>
            </a:r>
            <a:r>
              <a:rPr lang="sk-SK" b="1" dirty="0" smtClean="0"/>
              <a:t>energie</a:t>
            </a:r>
            <a:r>
              <a:rPr lang="sk-SK" dirty="0" smtClean="0"/>
              <a:t> – až takej, že v niektorých prípadoch môže dôjsť k samovznieteniu alebo až </a:t>
            </a:r>
            <a:r>
              <a:rPr lang="sk-SK" b="1" dirty="0" smtClean="0"/>
              <a:t>explózii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b="1" dirty="0" smtClean="0">
                <a:solidFill>
                  <a:srgbClr val="FFC000"/>
                </a:solidFill>
              </a:rPr>
              <a:t>Reakcie, pri ktorých sa energia </a:t>
            </a:r>
            <a:r>
              <a:rPr lang="sk-SK" b="1" dirty="0" smtClean="0">
                <a:solidFill>
                  <a:srgbClr val="FF0000"/>
                </a:solidFill>
              </a:rPr>
              <a:t>uvoľňuje</a:t>
            </a:r>
            <a:r>
              <a:rPr lang="sk-SK" b="1" dirty="0" smtClean="0">
                <a:solidFill>
                  <a:srgbClr val="FFC000"/>
                </a:solidFill>
              </a:rPr>
              <a:t> </a:t>
            </a:r>
            <a:r>
              <a:rPr lang="sk-SK" dirty="0" smtClean="0">
                <a:solidFill>
                  <a:srgbClr val="FFC000"/>
                </a:solidFill>
              </a:rPr>
              <a:t>(vo forme tepla, svetla,...)</a:t>
            </a:r>
            <a:r>
              <a:rPr lang="sk-SK" b="1" dirty="0" smtClean="0">
                <a:solidFill>
                  <a:srgbClr val="FFC000"/>
                </a:solidFill>
              </a:rPr>
              <a:t> voláme </a:t>
            </a:r>
            <a:r>
              <a:rPr lang="sk-SK" b="1" dirty="0" smtClean="0">
                <a:solidFill>
                  <a:srgbClr val="00B050"/>
                </a:solidFill>
              </a:rPr>
              <a:t>exotermické reakcie. </a:t>
            </a:r>
          </a:p>
          <a:p>
            <a:pPr marL="0" indent="0">
              <a:buNone/>
            </a:pPr>
            <a:endParaRPr lang="sk-SK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dirty="0" smtClean="0"/>
              <a:t>Niektoré exotermické reakcie prebiehajú len vtedy, ak im dodáme počiatočnú energiu – </a:t>
            </a:r>
            <a:r>
              <a:rPr lang="sk-SK" b="1" dirty="0" smtClean="0"/>
              <a:t>aktivačnú energiu. </a:t>
            </a:r>
            <a:r>
              <a:rPr lang="sk-SK" dirty="0" smtClean="0"/>
              <a:t>Ďalej už prebiehajú samovoľne.  Sú to napr. reakcie horenia.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316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0988" y="675041"/>
            <a:ext cx="10820400" cy="6021593"/>
          </a:xfrm>
        </p:spPr>
        <p:txBody>
          <a:bodyPr/>
          <a:lstStyle/>
          <a:p>
            <a:r>
              <a:rPr lang="sk-SK" dirty="0" smtClean="0"/>
              <a:t>Niektoré reakcie prebiehajú len pri neustálom dodávaní tepla (energie).</a:t>
            </a:r>
          </a:p>
          <a:p>
            <a:pPr marL="0" indent="0">
              <a:buNone/>
            </a:pPr>
            <a:r>
              <a:rPr lang="sk-SK" dirty="0" smtClean="0"/>
              <a:t>Sú to napríklad:</a:t>
            </a:r>
          </a:p>
          <a:p>
            <a:pPr marL="0" indent="0">
              <a:buNone/>
            </a:pPr>
            <a:endParaRPr lang="sk-SK" dirty="0"/>
          </a:p>
          <a:p>
            <a:pPr>
              <a:buFontTx/>
              <a:buChar char="-"/>
            </a:pPr>
            <a:r>
              <a:rPr lang="sk-SK" b="1" dirty="0" smtClean="0"/>
              <a:t>Výroba páleného vápna </a:t>
            </a:r>
            <a:r>
              <a:rPr lang="sk-SK" dirty="0" smtClean="0"/>
              <a:t>– (vo vápenkách) – zahrievaním vápenca na vysokú teplotu vznikajú dva produkty – pálené vápno a oxid uhličitý</a:t>
            </a:r>
          </a:p>
          <a:p>
            <a:pPr>
              <a:buFontTx/>
              <a:buChar char="-"/>
            </a:pP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vápenec → pálené vápno + oxid uhličitý</a:t>
            </a:r>
          </a:p>
          <a:p>
            <a:pPr marL="0" indent="0"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sk-SK" b="1" dirty="0" smtClean="0"/>
              <a:t>Výroba železa – </a:t>
            </a:r>
            <a:r>
              <a:rPr lang="sk-SK" dirty="0" smtClean="0"/>
              <a:t>najvýznamnejšieho kovu sa uskutočňuje vo vysokých peciach pri vysokých teplotách (tavenie železnej rudy s vápencom a koksom,...)</a:t>
            </a:r>
          </a:p>
          <a:p>
            <a:pPr>
              <a:buFontTx/>
              <a:buChar char="-"/>
            </a:pPr>
            <a:r>
              <a:rPr lang="sk-SK" b="1" dirty="0" smtClean="0"/>
              <a:t>Fotosyntéza</a:t>
            </a:r>
            <a:r>
              <a:rPr lang="sk-SK" dirty="0" smtClean="0"/>
              <a:t> – prebieha len pri neustálom dodávaní slnečnej energie </a:t>
            </a:r>
          </a:p>
          <a:p>
            <a:pPr>
              <a:buFontTx/>
              <a:buChar char="-"/>
            </a:pPr>
            <a:endParaRPr lang="sk-SK" dirty="0"/>
          </a:p>
          <a:p>
            <a:pPr marL="0" indent="0">
              <a:buNone/>
            </a:pPr>
            <a:r>
              <a:rPr lang="sk-SK" b="1" dirty="0">
                <a:solidFill>
                  <a:srgbClr val="FFC000"/>
                </a:solidFill>
              </a:rPr>
              <a:t>Reakcie, pri ktorých sa energia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spotrebúva </a:t>
            </a:r>
            <a:r>
              <a:rPr lang="sk-SK" b="1" dirty="0" smtClean="0">
                <a:solidFill>
                  <a:srgbClr val="FFC000"/>
                </a:solidFill>
              </a:rPr>
              <a:t>voláme </a:t>
            </a:r>
            <a:r>
              <a:rPr lang="sk-SK" b="1" dirty="0" smtClean="0">
                <a:solidFill>
                  <a:srgbClr val="00B050"/>
                </a:solidFill>
              </a:rPr>
              <a:t>endotermické </a:t>
            </a:r>
            <a:r>
              <a:rPr lang="sk-SK" b="1" dirty="0">
                <a:solidFill>
                  <a:srgbClr val="00B050"/>
                </a:solidFill>
              </a:rPr>
              <a:t>reakcie. </a:t>
            </a:r>
          </a:p>
          <a:p>
            <a:pPr marL="0" indent="0">
              <a:buNone/>
            </a:pP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73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Energetické zmeny pri chemických reakciách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221454"/>
            <a:ext cx="10820400" cy="4024125"/>
          </a:xfrm>
        </p:spPr>
        <p:txBody>
          <a:bodyPr/>
          <a:lstStyle/>
          <a:p>
            <a:pPr marL="0" indent="0" algn="just">
              <a:buNone/>
            </a:pPr>
            <a:r>
              <a:rPr lang="sk-SK" b="1" dirty="0">
                <a:solidFill>
                  <a:srgbClr val="FFC000"/>
                </a:solidFill>
              </a:rPr>
              <a:t>Reakcie, pri ktorých sa energia </a:t>
            </a:r>
            <a:r>
              <a:rPr lang="sk-SK" b="1" dirty="0">
                <a:solidFill>
                  <a:srgbClr val="FF0000"/>
                </a:solidFill>
              </a:rPr>
              <a:t>uvoľňuje</a:t>
            </a:r>
            <a:r>
              <a:rPr lang="sk-SK" b="1" dirty="0">
                <a:solidFill>
                  <a:srgbClr val="FFC000"/>
                </a:solidFill>
              </a:rPr>
              <a:t> </a:t>
            </a:r>
            <a:r>
              <a:rPr lang="sk-SK" dirty="0">
                <a:solidFill>
                  <a:srgbClr val="FFC000"/>
                </a:solidFill>
              </a:rPr>
              <a:t>(vo forme tepla, svetla,...)</a:t>
            </a:r>
            <a:r>
              <a:rPr lang="sk-SK" b="1" dirty="0">
                <a:solidFill>
                  <a:srgbClr val="FFC000"/>
                </a:solidFill>
              </a:rPr>
              <a:t> voláme </a:t>
            </a:r>
            <a:r>
              <a:rPr lang="sk-SK" b="1" dirty="0">
                <a:solidFill>
                  <a:srgbClr val="00B050"/>
                </a:solidFill>
              </a:rPr>
              <a:t>exotermické reakcie. </a:t>
            </a:r>
            <a:endParaRPr lang="sk-SK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dirty="0"/>
              <a:t>Niektoré exotermické reakcie prebiehajú len vtedy, ak im dodáme počiatočnú energiu – </a:t>
            </a:r>
            <a:r>
              <a:rPr lang="sk-SK" b="1" dirty="0"/>
              <a:t>aktivačnú energiu. </a:t>
            </a:r>
            <a:r>
              <a:rPr lang="sk-SK" dirty="0"/>
              <a:t>Sú to napr. reakcie horenia. </a:t>
            </a:r>
            <a:r>
              <a:rPr lang="sk-SK" dirty="0" smtClean="0"/>
              <a:t>Medzi exotermické reakcie patrí aj dýchanie.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rgbClr val="FFC000"/>
                </a:solidFill>
              </a:rPr>
              <a:t>Reakcie</a:t>
            </a:r>
            <a:r>
              <a:rPr lang="sk-SK" b="1" dirty="0">
                <a:solidFill>
                  <a:srgbClr val="FFC000"/>
                </a:solidFill>
              </a:rPr>
              <a:t>, pri ktorých sa energia</a:t>
            </a:r>
            <a:r>
              <a:rPr lang="sk-SK" b="1" dirty="0">
                <a:solidFill>
                  <a:srgbClr val="FF0000"/>
                </a:solidFill>
              </a:rPr>
              <a:t> spotrebúva </a:t>
            </a:r>
            <a:r>
              <a:rPr lang="sk-SK" b="1" dirty="0">
                <a:solidFill>
                  <a:srgbClr val="FFC000"/>
                </a:solidFill>
              </a:rPr>
              <a:t>voláme </a:t>
            </a:r>
            <a:r>
              <a:rPr lang="sk-SK" b="1" dirty="0">
                <a:solidFill>
                  <a:srgbClr val="00B050"/>
                </a:solidFill>
              </a:rPr>
              <a:t>endotermické reakcie. </a:t>
            </a:r>
          </a:p>
          <a:p>
            <a:pPr marL="0" indent="0" algn="ctr">
              <a:buNone/>
            </a:pPr>
            <a:endParaRPr lang="sk-SK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sk-SK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sk-SK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5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Vyrieš otázky a úlohy na s. 46 -47 v učebnici.</a:t>
            </a:r>
          </a:p>
          <a:p>
            <a:r>
              <a:rPr lang="sk-SK" dirty="0" smtClean="0"/>
              <a:t>PZ –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292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Doplň text:</a:t>
            </a: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 smtClean="0"/>
              <a:t>Reakcie, pri ktorých sa energia uvoľňuje voláme ..............................</a:t>
            </a:r>
          </a:p>
          <a:p>
            <a:pPr marL="0" indent="0">
              <a:buNone/>
            </a:pPr>
            <a:r>
              <a:rPr lang="sk-SK" dirty="0" smtClean="0"/>
              <a:t>Niektoré exotermické reakcie prebiehajú len vtedy, ak im dodáme počiatočnú energiu – ..................energiu.. Sú to napr. reakcie horenia. Medzi exotermické reakcie patrí aj dýchanie.</a:t>
            </a:r>
          </a:p>
          <a:p>
            <a:pPr marL="0" indent="0">
              <a:buNone/>
            </a:pPr>
            <a:r>
              <a:rPr lang="sk-SK" dirty="0" smtClean="0"/>
              <a:t>Reakcie, pri ktorých sa energia spotrebúva voláme ..............................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4536826"/>
      </p:ext>
    </p:extLst>
  </p:cSld>
  <p:clrMapOvr>
    <a:masterClrMapping/>
  </p:clrMapOvr>
</p:sld>
</file>

<file path=ppt/theme/theme1.xml><?xml version="1.0" encoding="utf-8"?>
<a:theme xmlns:a="http://schemas.openxmlformats.org/drawingml/2006/main" name="Výpary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TM04033937[[fn=Výpary]]</Template>
  <TotalTime>29</TotalTime>
  <Words>361</Words>
  <Application>Microsoft Office PowerPoint</Application>
  <PresentationFormat>Širokouhlá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Výpary</vt:lpstr>
      <vt:lpstr>Energetické zmeny pri chemických reakciách</vt:lpstr>
      <vt:lpstr>Prezentácia programu PowerPoint</vt:lpstr>
      <vt:lpstr>Prezentácia programu PowerPoint</vt:lpstr>
      <vt:lpstr>Prezentácia programu PowerPoint</vt:lpstr>
      <vt:lpstr>Energetické zmeny pri chemických reakciách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Energetické zmeny pri chemických reakciách</dc:title>
  <dc:creator>ZS Horna Suca</dc:creator>
  <cp:lastModifiedBy>admin</cp:lastModifiedBy>
  <cp:revision>51</cp:revision>
  <dcterms:created xsi:type="dcterms:W3CDTF">2016-05-18T07:04:07Z</dcterms:created>
  <dcterms:modified xsi:type="dcterms:W3CDTF">2023-09-07T13:23:46Z</dcterms:modified>
  <cp:contentStatus>Finálna verzia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