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34bTcSMZKF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yOS45xk-58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Odpovedz: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 smtClean="0"/>
              <a:t>Ako rozdeľujeme soli?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Aké sú využitia chloridu sodného? Uveď aspoň 3!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Koľko soli by mal prijať denne dospelý človek?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Čo hrozí pri nadmernom príjme soli?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Prečo sa v zime cesty posýpajú chloridom sodným? 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b="1" dirty="0" smtClean="0"/>
              <a:t>zošity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7103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Doplň text</a:t>
            </a:r>
            <a:endParaRPr lang="sk-SK" sz="2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k-SK" dirty="0"/>
              <a:t>Chemické reakcie </a:t>
            </a:r>
            <a:r>
              <a:rPr lang="sk-SK" dirty="0" smtClean="0"/>
              <a:t>sú deje, kedy sa látky ...........na .........látky</a:t>
            </a:r>
          </a:p>
          <a:p>
            <a:pPr>
              <a:buFontTx/>
              <a:buChar char="-"/>
            </a:pPr>
            <a:r>
              <a:rPr lang="sk-SK" dirty="0" smtClean="0"/>
              <a:t>Látky ktoré do reakcie vstupujú, voláme .............</a:t>
            </a:r>
          </a:p>
          <a:p>
            <a:pPr>
              <a:buFontTx/>
              <a:buChar char="-"/>
            </a:pPr>
            <a:r>
              <a:rPr lang="sk-SK" dirty="0" smtClean="0"/>
              <a:t>Látky ktoré reakciou vznikajú, voláme ...................</a:t>
            </a:r>
            <a:endParaRPr lang="sk-SK" dirty="0"/>
          </a:p>
          <a:p>
            <a:pPr>
              <a:buFontTx/>
              <a:buChar char="-"/>
            </a:pPr>
            <a:r>
              <a:rPr lang="sk-SK" dirty="0" smtClean="0"/>
              <a:t>Pri chemických reakciách platí zákon ............................, ktorý hovorí, že......................................................................................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Čo nám hovoria </a:t>
            </a:r>
            <a:r>
              <a:rPr lang="sk-SK" dirty="0" err="1" smtClean="0"/>
              <a:t>stechiometrické</a:t>
            </a:r>
            <a:r>
              <a:rPr lang="sk-SK" dirty="0" smtClean="0"/>
              <a:t> koeficienty?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926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450761"/>
            <a:ext cx="8596668" cy="5590601"/>
          </a:xfrm>
        </p:spPr>
        <p:txBody>
          <a:bodyPr/>
          <a:lstStyle/>
          <a:p>
            <a:pPr marL="0" indent="0">
              <a:buNone/>
            </a:pPr>
            <a:r>
              <a:rPr lang="sk-SK" u="sng" dirty="0" smtClean="0"/>
              <a:t>Utvor vzorce týchto zlúčenín:</a:t>
            </a:r>
          </a:p>
          <a:p>
            <a:pPr marL="0" indent="0">
              <a:buNone/>
            </a:pPr>
            <a:endParaRPr lang="sk-SK" dirty="0" smtClean="0"/>
          </a:p>
          <a:p>
            <a:pPr>
              <a:buAutoNum type="alphaLcParenR"/>
            </a:pPr>
            <a:r>
              <a:rPr lang="sk-SK" sz="2000" dirty="0" err="1" smtClean="0"/>
              <a:t>dusitan</a:t>
            </a:r>
            <a:r>
              <a:rPr lang="sk-SK" sz="2000" dirty="0" smtClean="0"/>
              <a:t> sodný</a:t>
            </a:r>
          </a:p>
          <a:p>
            <a:pPr>
              <a:buAutoNum type="alphaLcParenR"/>
            </a:pPr>
            <a:r>
              <a:rPr lang="sk-SK" sz="2000" dirty="0" smtClean="0"/>
              <a:t>kremičitan hlinitý </a:t>
            </a:r>
          </a:p>
          <a:p>
            <a:pPr>
              <a:buAutoNum type="alphaLcParenR"/>
            </a:pPr>
            <a:r>
              <a:rPr lang="sk-SK" sz="2000" dirty="0" smtClean="0"/>
              <a:t>dusičnan strieborný</a:t>
            </a:r>
          </a:p>
          <a:p>
            <a:pPr>
              <a:buAutoNum type="alphaLcParenR"/>
            </a:pPr>
            <a:r>
              <a:rPr lang="sk-SK" sz="2000" dirty="0" err="1" smtClean="0"/>
              <a:t>manganistan</a:t>
            </a:r>
            <a:r>
              <a:rPr lang="sk-SK" sz="2000" dirty="0" smtClean="0"/>
              <a:t> draselný</a:t>
            </a:r>
          </a:p>
          <a:p>
            <a:pPr>
              <a:buAutoNum type="alphaLcParenR"/>
            </a:pPr>
            <a:r>
              <a:rPr lang="sk-SK" sz="2000" dirty="0" smtClean="0"/>
              <a:t>síran železnatý</a:t>
            </a:r>
          </a:p>
          <a:p>
            <a:pPr>
              <a:buAutoNum type="alphaLcParenR"/>
            </a:pPr>
            <a:r>
              <a:rPr lang="sk-SK" sz="2000" dirty="0" smtClean="0"/>
              <a:t>fosforečnan kremičitý</a:t>
            </a:r>
          </a:p>
          <a:p>
            <a:pPr>
              <a:buAutoNum type="alphaLcParenR"/>
            </a:pPr>
            <a:r>
              <a:rPr lang="sk-SK" sz="2000" dirty="0" smtClean="0"/>
              <a:t>uhličitan vápenatý</a:t>
            </a:r>
          </a:p>
          <a:p>
            <a:pPr>
              <a:buAutoNum type="alphaLcParenR"/>
            </a:pPr>
            <a:r>
              <a:rPr lang="sk-SK" sz="2000" dirty="0" err="1" smtClean="0"/>
              <a:t>bromid</a:t>
            </a:r>
            <a:r>
              <a:rPr lang="sk-SK" sz="2000" dirty="0" smtClean="0"/>
              <a:t> draselný</a:t>
            </a:r>
          </a:p>
          <a:p>
            <a:pPr>
              <a:buAutoNum type="alphaLcParenR"/>
            </a:pPr>
            <a:r>
              <a:rPr lang="sk-SK" sz="2000" dirty="0" smtClean="0"/>
              <a:t>fluorid sodný</a:t>
            </a:r>
          </a:p>
          <a:p>
            <a:pPr>
              <a:buAutoNum type="alphaLcParenR"/>
            </a:pPr>
            <a:r>
              <a:rPr lang="sk-SK" sz="2000" dirty="0" smtClean="0"/>
              <a:t>chlorid železitý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7513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360609"/>
                <a:ext cx="11145472" cy="568075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k-SK" u="sng" dirty="0" smtClean="0"/>
                  <a:t>Pomenuj nasledujúce zlúčeniny:</a:t>
                </a:r>
                <a:endParaRPr lang="sk-SK" dirty="0" smtClean="0"/>
              </a:p>
              <a:p>
                <a:pPr marL="0" indent="0">
                  <a:buNone/>
                </a:pPr>
                <a:endParaRPr lang="sk-SK" u="sng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𝐴𝑙</m:t>
                        </m:r>
                      </m:e>
                      <m:sub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sSub>
                          <m:sSubPr>
                            <m:ctrlP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sk-SK" dirty="0" smtClean="0"/>
                  <a:t>          </a:t>
                </a:r>
                <a14:m>
                  <m:oMath xmlns:m="http://schemas.openxmlformats.org/officeDocument/2006/math"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               </m:t>
                    </m:r>
                    <m:sSub>
                      <m:sSub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         </m:t>
                    </m:r>
                    <m:sSub>
                      <m:sSub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𝐹𝑒</m:t>
                        </m:r>
                      </m:e>
                      <m:sub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  <m:sSub>
                          <m:sSubPr>
                            <m:ctrlP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𝑁𝑎</m:t>
                    </m:r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𝑀𝑛</m:t>
                    </m:r>
                    <m:sSub>
                      <m:sSub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sk-SK" sz="2400" dirty="0" smtClean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360609"/>
                <a:ext cx="11145472" cy="5680754"/>
              </a:xfrm>
              <a:blipFill rotWithShape="0">
                <a:blip r:embed="rId2"/>
                <a:stretch>
                  <a:fillRect l="-438" t="-644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BlokTextu 3"/>
              <p:cNvSpPr txBox="1"/>
              <p:nvPr/>
            </p:nvSpPr>
            <p:spPr>
              <a:xfrm>
                <a:off x="843567" y="3654914"/>
                <a:ext cx="969656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3200" b="0" i="1" smtClean="0">
                          <a:latin typeface="Cambria Math" panose="02040503050406030204" pitchFamily="18" charset="0"/>
                        </a:rPr>
                        <m:t>𝐴𝑔𝑁</m:t>
                      </m:r>
                      <m:sSub>
                        <m:sSubPr>
                          <m:ctrlPr>
                            <a:rPr lang="sk-SK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32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sk-SK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k-SK" sz="32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sk-SK" sz="3200" b="0" i="1" smtClean="0">
                          <a:latin typeface="Cambria Math" panose="02040503050406030204" pitchFamily="18" charset="0"/>
                        </a:rPr>
                        <m:t>𝐾𝐵𝑟</m:t>
                      </m:r>
                      <m:r>
                        <a:rPr lang="sk-SK" sz="32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sk-SK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32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k-SK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sk-SK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k-SK" sz="3200" b="0" i="1" smtClean="0">
                              <a:latin typeface="Cambria Math" panose="02040503050406030204" pitchFamily="18" charset="0"/>
                            </a:rPr>
                            <m:t>𝑆𝑖</m:t>
                          </m:r>
                          <m:sSub>
                            <m:sSubPr>
                              <m:ctrlPr>
                                <a:rPr lang="sk-SK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32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sk-SK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sk-SK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/>
                      </m:sSub>
                      <m:r>
                        <a:rPr lang="sk-SK" sz="3200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sk-SK" sz="3200" b="0" i="1" smtClean="0">
                          <a:latin typeface="Cambria Math" panose="02040503050406030204" pitchFamily="18" charset="0"/>
                        </a:rPr>
                        <m:t>𝐹𝑒</m:t>
                      </m:r>
                      <m:sSub>
                        <m:sSubPr>
                          <m:ctrlPr>
                            <a:rPr lang="sk-SK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32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k-SK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k-SK" sz="32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sk-SK" sz="3200" b="0" i="1" smtClean="0">
                          <a:latin typeface="Cambria Math" panose="02040503050406030204" pitchFamily="18" charset="0"/>
                        </a:rPr>
                        <m:t>𝑁𝑎𝐶𝑙</m:t>
                      </m:r>
                      <m:r>
                        <a:rPr lang="sk-SK" sz="3200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</m:oMath>
                  </m:oMathPara>
                </a14:m>
                <a:endParaRPr lang="sk-SK" sz="3200" dirty="0"/>
              </a:p>
            </p:txBody>
          </p:sp>
        </mc:Choice>
        <mc:Fallback xmlns="">
          <p:sp>
            <p:nvSpPr>
              <p:cNvPr id="4" name="BlokText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567" y="3654914"/>
                <a:ext cx="9696565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788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Chemické reakcie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Chemické reakcie a chemické rovnice</a:t>
            </a:r>
          </a:p>
          <a:p>
            <a:r>
              <a:rPr lang="sk-SK" dirty="0" smtClean="0"/>
              <a:t>2015/2016</a:t>
            </a:r>
          </a:p>
          <a:p>
            <a:r>
              <a:rPr lang="sk-SK" dirty="0" smtClean="0"/>
              <a:t>8.ročník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46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Chemické reakcie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 smtClean="0"/>
                  <a:t>Deje, pri ktorých sa látky menia na iné látky (s novými vlastnosťami)</a:t>
                </a:r>
              </a:p>
              <a:p>
                <a:r>
                  <a:rPr lang="sk-SK" dirty="0" smtClean="0"/>
                  <a:t>Látky, ktoré do reakcie vstupujú – </a:t>
                </a:r>
                <a:r>
                  <a:rPr lang="sk-SK" dirty="0" err="1" smtClean="0"/>
                  <a:t>reaktanty</a:t>
                </a:r>
                <a:r>
                  <a:rPr lang="sk-SK" dirty="0" smtClean="0"/>
                  <a:t> </a:t>
                </a:r>
              </a:p>
              <a:p>
                <a:r>
                  <a:rPr lang="sk-SK" dirty="0" smtClean="0"/>
                  <a:t>Látky, ktoré reakciou vznikajú – produkty</a:t>
                </a:r>
              </a:p>
              <a:p>
                <a:pPr marL="0" indent="0">
                  <a:buNone/>
                </a:pPr>
                <a:r>
                  <a:rPr lang="sk-SK" dirty="0"/>
                  <a:t> </a:t>
                </a:r>
                <a:r>
                  <a:rPr lang="sk-SK" dirty="0" smtClean="0"/>
                  <a:t>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+ ….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b>
                      <m:sSubPr>
                        <m:ctrlP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………..</m:t>
                    </m:r>
                  </m:oMath>
                </a14:m>
                <a:endParaRPr lang="sk-SK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Zákon zachovania hmotnosti: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+….=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+….</m:t>
                      </m:r>
                    </m:oMath>
                  </m:oMathPara>
                </a14:m>
                <a:endParaRPr lang="sk-SK" dirty="0" smtClean="0"/>
              </a:p>
              <a:p>
                <a:pPr marL="0" indent="0">
                  <a:buNone/>
                </a:pPr>
                <a:endParaRPr lang="sk-SK" dirty="0"/>
              </a:p>
              <a:p>
                <a:pPr marL="0" indent="0">
                  <a:buNone/>
                </a:pPr>
                <a:r>
                  <a:rPr lang="sk-SK" dirty="0" smtClean="0">
                    <a:hlinkClick r:id="rId2"/>
                  </a:rPr>
                  <a:t>ch</a:t>
                </a:r>
                <a:endParaRPr lang="sk-SK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460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8094" y="236113"/>
            <a:ext cx="8596668" cy="1320800"/>
          </a:xfrm>
        </p:spPr>
        <p:txBody>
          <a:bodyPr/>
          <a:lstStyle/>
          <a:p>
            <a:r>
              <a:rPr lang="sk-SK" dirty="0" smtClean="0"/>
              <a:t>Schémy chemických reakcií a chemické rovnice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748465"/>
                <a:ext cx="10926531" cy="4697411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sk-SK" dirty="0" smtClean="0"/>
                  <a:t>Každá chemická reakcia sa dá </a:t>
                </a:r>
                <a:r>
                  <a:rPr lang="sk-SK" dirty="0" err="1" smtClean="0"/>
                  <a:t>vyjadrit</a:t>
                </a:r>
                <a:r>
                  <a:rPr lang="sk-SK" dirty="0" smtClean="0"/>
                  <a:t> chemickou rovnicou</a:t>
                </a:r>
              </a:p>
              <a:p>
                <a:r>
                  <a:rPr lang="sk-SK" dirty="0" smtClean="0">
                    <a:hlinkClick r:id="rId2"/>
                  </a:rPr>
                  <a:t>Pokus</a:t>
                </a:r>
                <a:r>
                  <a:rPr lang="sk-SK" dirty="0" smtClean="0"/>
                  <a:t>: </a:t>
                </a:r>
              </a:p>
              <a:p>
                <a:endParaRPr lang="sk-SK" dirty="0"/>
              </a:p>
              <a:p>
                <a:r>
                  <a:rPr lang="sk-SK" dirty="0" smtClean="0"/>
                  <a:t>V skúmavke prebehol nasledovný dej: zinok zreagoval s kyselinou chlorovodíkovou za vzniku chloridu zinočnatého a vodíka </a:t>
                </a:r>
              </a:p>
              <a:p>
                <a:r>
                  <a:rPr lang="sk-SK" b="0" dirty="0" smtClean="0"/>
                  <a:t>Dej zapíšeme </a:t>
                </a:r>
                <a:r>
                  <a:rPr lang="sk-SK" b="1" dirty="0" smtClean="0"/>
                  <a:t>schémou</a:t>
                </a:r>
                <a:r>
                  <a:rPr lang="sk-SK" b="0" dirty="0" smtClean="0"/>
                  <a:t> chemickej reakcie: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𝑍𝑛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𝐻𝐶𝑙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𝑍𝑛𝐶𝑙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k-SK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sk-SK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Na to, aby sme mohli hovoriť o chemickej </a:t>
                </a:r>
                <a:r>
                  <a:rPr lang="sk-SK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rovnici</a:t>
                </a:r>
                <a:r>
                  <a:rPr lang="sk-SK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musíme upraviť počet reagujúcich látok tak, aby počet atómov nejakého prvku vľavo, sa rovnal počtu prvkov na pravej strane:</a:t>
                </a:r>
              </a:p>
              <a:p>
                <a:pPr marL="0" indent="0">
                  <a:buNone/>
                </a:pPr>
                <a:endParaRPr lang="sk-SK" b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k-SK" b="0" i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sk-S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𝑍𝑛</m:t>
                      </m:r>
                      <m:r>
                        <a:rPr lang="sk-S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sk-S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𝐻𝐶𝑙</m:t>
                      </m:r>
                      <m:r>
                        <a:rPr lang="sk-S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𝑍𝑛𝐶𝑙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k-S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sk-SK" dirty="0" smtClean="0"/>
              </a:p>
              <a:p>
                <a:pPr algn="just"/>
                <a:r>
                  <a:rPr lang="sk-SK" dirty="0" smtClean="0"/>
                  <a:t>= </a:t>
                </a:r>
                <a:r>
                  <a:rPr lang="sk-SK" b="1" dirty="0" err="1" smtClean="0">
                    <a:solidFill>
                      <a:srgbClr val="FF0000"/>
                    </a:solidFill>
                  </a:rPr>
                  <a:t>stechiometrické</a:t>
                </a:r>
                <a:r>
                  <a:rPr lang="sk-SK" b="1" dirty="0" smtClean="0">
                    <a:solidFill>
                      <a:srgbClr val="FF0000"/>
                    </a:solidFill>
                  </a:rPr>
                  <a:t> koeficienty </a:t>
                </a:r>
                <a:r>
                  <a:rPr lang="sk-SK" dirty="0" smtClean="0"/>
                  <a:t>(</a:t>
                </a:r>
                <a:r>
                  <a:rPr lang="sk-SK" b="1" dirty="0" smtClean="0"/>
                  <a:t>jednotky nepíšeme) – hovoria nám vzájomnom pomere reagujúcich častíc (atómov, molekúl, iónov,...) a zabezpečuje sa nimi zákon zachovania hmotnosti). </a:t>
                </a:r>
                <a:endParaRPr lang="sk-SK" dirty="0" smtClean="0"/>
              </a:p>
              <a:p>
                <a:pPr marL="0" indent="0" algn="just">
                  <a:buNone/>
                </a:pPr>
                <a:r>
                  <a:rPr lang="sk-SK" b="1" i="1" dirty="0" smtClean="0"/>
                  <a:t>( 1 : 2 </a:t>
                </a:r>
                <a:r>
                  <a:rPr lang="sk-SK" b="1" i="1" dirty="0" smtClean="0">
                    <a:latin typeface="Century Gothic" panose="020B0502020202020204" pitchFamily="34" charset="0"/>
                  </a:rPr>
                  <a:t>→ 1 : 1); rovnicu môžeme </a:t>
                </a:r>
                <a:r>
                  <a:rPr lang="sk-SK" b="1" i="1" dirty="0" err="1" smtClean="0">
                    <a:latin typeface="Century Gothic" panose="020B0502020202020204" pitchFamily="34" charset="0"/>
                  </a:rPr>
                  <a:t>prečíať</a:t>
                </a:r>
                <a:r>
                  <a:rPr lang="sk-SK" b="1" i="1" dirty="0" smtClean="0">
                    <a:latin typeface="Century Gothic" panose="020B0502020202020204" pitchFamily="34" charset="0"/>
                  </a:rPr>
                  <a:t>...:</a:t>
                </a:r>
                <a:endParaRPr lang="sk-SK" b="1" i="1" dirty="0" smtClean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748465"/>
                <a:ext cx="10926531" cy="4697411"/>
              </a:xfrm>
              <a:blipFill rotWithShape="0">
                <a:blip r:embed="rId3"/>
                <a:stretch>
                  <a:fillRect l="-335" t="-1039" r="-33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086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u="sng" dirty="0" smtClean="0"/>
              <a:t>Príklad:</a:t>
            </a:r>
            <a:r>
              <a:rPr lang="sk-SK" dirty="0" smtClean="0"/>
              <a:t> Zapíš chemickou rovnicou dej: </a:t>
            </a:r>
          </a:p>
          <a:p>
            <a:pPr marL="0" indent="0" algn="ctr">
              <a:buNone/>
            </a:pPr>
            <a:r>
              <a:rPr lang="sk-SK" b="1" dirty="0" smtClean="0"/>
              <a:t>Dusík + vodík</a:t>
            </a:r>
            <a:r>
              <a:rPr lang="sk-SK" b="1" dirty="0" smtClean="0">
                <a:latin typeface="Century Gothic" panose="020B0502020202020204" pitchFamily="34" charset="0"/>
              </a:rPr>
              <a:t>→ amoniak</a:t>
            </a:r>
          </a:p>
          <a:p>
            <a:pPr marL="0" indent="0" algn="ctr">
              <a:buNone/>
            </a:pPr>
            <a:endParaRPr lang="sk-SK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98332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Chemické reakcie</a:t>
            </a:r>
            <a:br>
              <a:rPr lang="sk-SK" dirty="0" smtClean="0"/>
            </a:br>
            <a:r>
              <a:rPr lang="sk-SK" sz="2400" i="1" dirty="0" smtClean="0"/>
              <a:t>chemické reakcie a chemické rovnice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k-SK" dirty="0" smtClean="0"/>
              <a:t>Chemické reakcie zapisujeme chemickými rovnicami</a:t>
            </a:r>
          </a:p>
          <a:p>
            <a:pPr>
              <a:buFontTx/>
              <a:buChar char="-"/>
            </a:pPr>
            <a:r>
              <a:rPr lang="sk-SK" dirty="0" smtClean="0"/>
              <a:t>Chemická rovnica </a:t>
            </a:r>
            <a:r>
              <a:rPr lang="sk-SK" dirty="0" smtClean="0">
                <a:solidFill>
                  <a:srgbClr val="00B050"/>
                </a:solidFill>
              </a:rPr>
              <a:t>vyjadruje</a:t>
            </a:r>
            <a:r>
              <a:rPr lang="sk-SK" dirty="0" smtClean="0"/>
              <a:t>: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   - látky, ktoré sú pri reakcii </a:t>
            </a:r>
            <a:r>
              <a:rPr lang="sk-SK" dirty="0" err="1" smtClean="0"/>
              <a:t>reaktanty</a:t>
            </a:r>
            <a:r>
              <a:rPr lang="sk-SK" dirty="0" smtClean="0"/>
              <a:t> a produkty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   - </a:t>
            </a:r>
            <a:r>
              <a:rPr lang="sk-SK" dirty="0" smtClean="0">
                <a:solidFill>
                  <a:srgbClr val="00B050"/>
                </a:solidFill>
              </a:rPr>
              <a:t>pomery počtu častíc </a:t>
            </a:r>
            <a:r>
              <a:rPr lang="sk-SK" dirty="0" smtClean="0"/>
              <a:t>pri chemickej reakcii</a:t>
            </a:r>
          </a:p>
          <a:p>
            <a:pPr marL="0" indent="0">
              <a:buNone/>
            </a:pPr>
            <a:r>
              <a:rPr lang="sk-SK" dirty="0" smtClean="0"/>
              <a:t>V chemickej reakcii sú </a:t>
            </a:r>
            <a:r>
              <a:rPr lang="sk-SK" dirty="0" err="1" smtClean="0"/>
              <a:t>reaktanty</a:t>
            </a:r>
            <a:r>
              <a:rPr lang="sk-SK" dirty="0" smtClean="0"/>
              <a:t> a produkty oddelené šípkou a zapísané značkami a vzorcami.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Celkový počet atómov jednotlivých prvkov v </a:t>
            </a:r>
            <a:r>
              <a:rPr lang="sk-SK" b="1" dirty="0" err="1" smtClean="0">
                <a:solidFill>
                  <a:srgbClr val="FF0000"/>
                </a:solidFill>
              </a:rPr>
              <a:t>reaktantoch</a:t>
            </a:r>
            <a:r>
              <a:rPr lang="sk-SK" b="1" dirty="0" smtClean="0">
                <a:solidFill>
                  <a:srgbClr val="FF0000"/>
                </a:solidFill>
              </a:rPr>
              <a:t> musí byť rovnaký ako celkový počet atómov jednotlivých prvkov v produktoch. </a:t>
            </a:r>
            <a:endParaRPr lang="sk-S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502277"/>
            <a:ext cx="8596668" cy="55390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u="sng" dirty="0" smtClean="0"/>
              <a:t>Úlohy na precvičenie:</a:t>
            </a:r>
            <a:endParaRPr lang="sk-SK" dirty="0" smtClean="0"/>
          </a:p>
          <a:p>
            <a:pPr marL="0" indent="0">
              <a:buNone/>
            </a:pPr>
            <a:endParaRPr lang="sk-SK" u="sng" dirty="0"/>
          </a:p>
          <a:p>
            <a:pPr marL="0" indent="0">
              <a:buNone/>
            </a:pPr>
            <a:r>
              <a:rPr lang="sk-SK" i="1" dirty="0" smtClean="0"/>
              <a:t>Zapíš chemickou reakciou </a:t>
            </a:r>
            <a:r>
              <a:rPr lang="sk-SK" i="1" dirty="0" err="1" smtClean="0"/>
              <a:t>naslodovné</a:t>
            </a:r>
            <a:r>
              <a:rPr lang="sk-SK" i="1" dirty="0" smtClean="0"/>
              <a:t> deje. Schémy chemických reakcií uprav na chemické rovnice. Rovnicu prečítaj. </a:t>
            </a:r>
          </a:p>
          <a:p>
            <a:pPr marL="0" indent="0">
              <a:buNone/>
            </a:pPr>
            <a:endParaRPr lang="sk-SK" i="1" dirty="0" smtClean="0"/>
          </a:p>
          <a:p>
            <a:pPr>
              <a:buAutoNum type="alphaLcParenR"/>
            </a:pPr>
            <a:endParaRPr lang="sk-SK" dirty="0" smtClean="0">
              <a:latin typeface="Century Gothic" panose="020B0502020202020204" pitchFamily="34" charset="0"/>
            </a:endParaRPr>
          </a:p>
          <a:p>
            <a:pPr>
              <a:buFont typeface="Wingdings 3" charset="2"/>
              <a:buAutoNum type="alphaLcParenR"/>
            </a:pPr>
            <a:r>
              <a:rPr lang="sk-SK" dirty="0" smtClean="0">
                <a:latin typeface="Century Gothic" panose="020B0502020202020204" pitchFamily="34" charset="0"/>
              </a:rPr>
              <a:t>Horčík + kyslík → oxid </a:t>
            </a:r>
            <a:r>
              <a:rPr lang="sk-SK" dirty="0" err="1" smtClean="0">
                <a:latin typeface="Century Gothic" panose="020B0502020202020204" pitchFamily="34" charset="0"/>
              </a:rPr>
              <a:t>horečnatý</a:t>
            </a:r>
            <a:endParaRPr lang="sk-SK" dirty="0" smtClean="0">
              <a:latin typeface="Century Gothic" panose="020B0502020202020204" pitchFamily="34" charset="0"/>
            </a:endParaRPr>
          </a:p>
          <a:p>
            <a:pPr>
              <a:buFont typeface="Wingdings 3" charset="2"/>
              <a:buAutoNum type="alphaLcParenR"/>
            </a:pPr>
            <a:r>
              <a:rPr lang="sk-SK" dirty="0" smtClean="0">
                <a:latin typeface="Century Gothic" panose="020B0502020202020204" pitchFamily="34" charset="0"/>
              </a:rPr>
              <a:t>Železo + kyselina bromovodíková → </a:t>
            </a:r>
            <a:r>
              <a:rPr lang="sk-SK" dirty="0" err="1" smtClean="0">
                <a:latin typeface="Century Gothic" panose="020B0502020202020204" pitchFamily="34" charset="0"/>
              </a:rPr>
              <a:t>bromid</a:t>
            </a:r>
            <a:r>
              <a:rPr lang="sk-SK" dirty="0" smtClean="0">
                <a:latin typeface="Century Gothic" panose="020B0502020202020204" pitchFamily="34" charset="0"/>
              </a:rPr>
              <a:t> </a:t>
            </a:r>
            <a:r>
              <a:rPr lang="sk-SK" dirty="0" err="1" smtClean="0">
                <a:latin typeface="Century Gothic" panose="020B0502020202020204" pitchFamily="34" charset="0"/>
              </a:rPr>
              <a:t>želenatý</a:t>
            </a:r>
            <a:r>
              <a:rPr lang="sk-SK" dirty="0" smtClean="0">
                <a:latin typeface="Century Gothic" panose="020B0502020202020204" pitchFamily="34" charset="0"/>
              </a:rPr>
              <a:t> + vodík </a:t>
            </a:r>
          </a:p>
          <a:p>
            <a:pPr>
              <a:buFont typeface="Wingdings 3" charset="2"/>
              <a:buAutoNum type="alphaLcParenR"/>
            </a:pPr>
            <a:r>
              <a:rPr lang="sk-SK" dirty="0">
                <a:latin typeface="Century Gothic" panose="020B0502020202020204" pitchFamily="34" charset="0"/>
              </a:rPr>
              <a:t>Uhlík + kyslík → oxid </a:t>
            </a:r>
            <a:r>
              <a:rPr lang="sk-SK" dirty="0" smtClean="0">
                <a:latin typeface="Century Gothic" panose="020B0502020202020204" pitchFamily="34" charset="0"/>
              </a:rPr>
              <a:t>uhličitý</a:t>
            </a:r>
          </a:p>
          <a:p>
            <a:pPr>
              <a:buAutoNum type="alphaLcParenR"/>
            </a:pPr>
            <a:r>
              <a:rPr lang="sk-SK" dirty="0" smtClean="0">
                <a:latin typeface="Century Gothic" panose="020B0502020202020204" pitchFamily="34" charset="0"/>
              </a:rPr>
              <a:t>Draslík + chlór </a:t>
            </a:r>
            <a:r>
              <a:rPr lang="sk-SK" dirty="0">
                <a:latin typeface="Century Gothic" panose="020B0502020202020204" pitchFamily="34" charset="0"/>
              </a:rPr>
              <a:t>→ </a:t>
            </a:r>
            <a:r>
              <a:rPr lang="sk-SK" dirty="0" smtClean="0">
                <a:latin typeface="Century Gothic" panose="020B0502020202020204" pitchFamily="34" charset="0"/>
              </a:rPr>
              <a:t>chlorid draselný</a:t>
            </a:r>
          </a:p>
          <a:p>
            <a:pPr>
              <a:buFont typeface="Wingdings 3" charset="2"/>
              <a:buAutoNum type="alphaLcParenR"/>
            </a:pPr>
            <a:r>
              <a:rPr lang="sk-SK" dirty="0">
                <a:latin typeface="Century Gothic" panose="020B0502020202020204" pitchFamily="34" charset="0"/>
              </a:rPr>
              <a:t>Železo + kyslík → </a:t>
            </a:r>
            <a:r>
              <a:rPr lang="sk-SK">
                <a:latin typeface="Century Gothic" panose="020B0502020202020204" pitchFamily="34" charset="0"/>
              </a:rPr>
              <a:t>oxid </a:t>
            </a:r>
            <a:r>
              <a:rPr lang="sk-SK" smtClean="0">
                <a:latin typeface="Century Gothic" panose="020B0502020202020204" pitchFamily="34" charset="0"/>
              </a:rPr>
              <a:t>železitý</a:t>
            </a:r>
            <a:endParaRPr lang="sk-SK" dirty="0" smtClean="0">
              <a:latin typeface="Century Gothic" panose="020B0502020202020204" pitchFamily="34" charset="0"/>
            </a:endParaRPr>
          </a:p>
          <a:p>
            <a:pPr>
              <a:buFont typeface="Wingdings 3" charset="2"/>
              <a:buAutoNum type="alphaLcParenR"/>
            </a:pPr>
            <a:r>
              <a:rPr lang="sk-SK" dirty="0">
                <a:latin typeface="Century Gothic" panose="020B0502020202020204" pitchFamily="34" charset="0"/>
              </a:rPr>
              <a:t>Hliník + kyselina chlorovodíková →  chlorid hlinitý + </a:t>
            </a:r>
            <a:r>
              <a:rPr lang="sk-SK" dirty="0" smtClean="0">
                <a:latin typeface="Century Gothic" panose="020B0502020202020204" pitchFamily="34" charset="0"/>
              </a:rPr>
              <a:t>vodík</a:t>
            </a:r>
          </a:p>
          <a:p>
            <a:pPr>
              <a:buAutoNum type="alphaLcParenR"/>
            </a:pPr>
            <a:r>
              <a:rPr lang="sk-SK" dirty="0" smtClean="0">
                <a:latin typeface="Century Gothic" panose="020B0502020202020204" pitchFamily="34" charset="0"/>
              </a:rPr>
              <a:t>Vodík + kyslík </a:t>
            </a:r>
            <a:r>
              <a:rPr lang="sk-SK" dirty="0">
                <a:latin typeface="Century Gothic" panose="020B0502020202020204" pitchFamily="34" charset="0"/>
              </a:rPr>
              <a:t>→ </a:t>
            </a:r>
            <a:r>
              <a:rPr lang="sk-SK" dirty="0" smtClean="0">
                <a:latin typeface="Century Gothic" panose="020B0502020202020204" pitchFamily="34" charset="0"/>
              </a:rPr>
              <a:t> voda</a:t>
            </a:r>
          </a:p>
          <a:p>
            <a:pPr>
              <a:buFont typeface="Wingdings 3" charset="2"/>
              <a:buAutoNum type="alphaLcParenR"/>
            </a:pPr>
            <a:r>
              <a:rPr lang="sk-SK" dirty="0"/>
              <a:t>sodík + voda </a:t>
            </a:r>
            <a:r>
              <a:rPr lang="sk-SK" dirty="0">
                <a:latin typeface="Century Gothic" panose="020B0502020202020204" pitchFamily="34" charset="0"/>
              </a:rPr>
              <a:t>→ hydroxid sodný + </a:t>
            </a:r>
            <a:r>
              <a:rPr lang="sk-SK" dirty="0" smtClean="0">
                <a:latin typeface="Century Gothic" panose="020B0502020202020204" pitchFamily="34" charset="0"/>
              </a:rPr>
              <a:t>vodík</a:t>
            </a:r>
          </a:p>
          <a:p>
            <a:pPr>
              <a:buAutoNum type="alphaLcParenR"/>
            </a:pPr>
            <a:r>
              <a:rPr lang="sk-SK" dirty="0" smtClean="0">
                <a:latin typeface="Century Gothic" panose="020B0502020202020204" pitchFamily="34" charset="0"/>
              </a:rPr>
              <a:t>Kyselina sírová + hydroxid draselný </a:t>
            </a:r>
            <a:r>
              <a:rPr lang="sk-SK" dirty="0">
                <a:latin typeface="Century Gothic" panose="020B0502020202020204" pitchFamily="34" charset="0"/>
              </a:rPr>
              <a:t>→ </a:t>
            </a:r>
            <a:r>
              <a:rPr lang="sk-SK" dirty="0" smtClean="0">
                <a:latin typeface="Century Gothic" panose="020B0502020202020204" pitchFamily="34" charset="0"/>
              </a:rPr>
              <a:t>síran draselný + voda</a:t>
            </a:r>
          </a:p>
          <a:p>
            <a:pPr>
              <a:buAutoNum type="alphaLcParenR"/>
            </a:pPr>
            <a:endParaRPr lang="sk-SK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sk-SK" b="1" dirty="0" smtClean="0">
                <a:latin typeface="Century Gothic" panose="020B0502020202020204" pitchFamily="34" charset="0"/>
              </a:rPr>
              <a:t>Domáca úloha: učebnica: 91/5</a:t>
            </a:r>
          </a:p>
          <a:p>
            <a:pPr marL="0" indent="0">
              <a:buNone/>
            </a:pPr>
            <a:endParaRPr lang="sk-SK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sk-SK" dirty="0" smtClean="0">
              <a:latin typeface="Century Gothic" panose="020B0502020202020204" pitchFamily="34" charset="0"/>
            </a:endParaRPr>
          </a:p>
          <a:p>
            <a:pPr>
              <a:buAutoNum type="alphaLcParenR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3409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</TotalTime>
  <Words>372</Words>
  <Application>Microsoft Office PowerPoint</Application>
  <PresentationFormat>Širokouhlá</PresentationFormat>
  <Paragraphs>88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Century Gothic</vt:lpstr>
      <vt:lpstr>Trebuchet MS</vt:lpstr>
      <vt:lpstr>Wingdings 3</vt:lpstr>
      <vt:lpstr>Fazeta</vt:lpstr>
      <vt:lpstr>Odpovedz:</vt:lpstr>
      <vt:lpstr>Prezentácia programu PowerPoint</vt:lpstr>
      <vt:lpstr>Prezentácia programu PowerPoint</vt:lpstr>
      <vt:lpstr>Chemické reakcie</vt:lpstr>
      <vt:lpstr>Chemické reakcie</vt:lpstr>
      <vt:lpstr>Schémy chemických reakcií a chemické rovnice</vt:lpstr>
      <vt:lpstr>Prezentácia programu PowerPoint</vt:lpstr>
      <vt:lpstr>Chemické reakcie chemické reakcie a chemické rovnice</vt:lpstr>
      <vt:lpstr>Prezentácia programu PowerPoint</vt:lpstr>
      <vt:lpstr>Doplň text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Chemické reakcie</dc:title>
  <dc:creator>ZS Horna Suca</dc:creator>
  <cp:lastModifiedBy>ZS Horna Suca</cp:lastModifiedBy>
  <cp:revision>21</cp:revision>
  <dcterms:created xsi:type="dcterms:W3CDTF">2016-05-24T08:35:43Z</dcterms:created>
  <dcterms:modified xsi:type="dcterms:W3CDTF">2017-04-27T07:40:24Z</dcterms:modified>
</cp:coreProperties>
</file>