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Chemické reakcie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Zákon zachovania hmotnosti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66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Chemické reakcie. Zákon zachovania hmotnosti.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0" y="2421465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Chemické reakcie sú deje, pri ktorých sa látky menia: z určitých chemických látok vznikajú iné chemické látky.</a:t>
            </a:r>
          </a:p>
          <a:p>
            <a:pPr marL="0" indent="0">
              <a:buNone/>
            </a:pPr>
            <a:r>
              <a:rPr lang="sk-SK" b="1" dirty="0" err="1" smtClean="0"/>
              <a:t>Reaktanty</a:t>
            </a:r>
            <a:r>
              <a:rPr lang="sk-SK" dirty="0" smtClean="0"/>
              <a:t> sú látky, ktoré vstupujú do </a:t>
            </a:r>
            <a:r>
              <a:rPr lang="sk-SK" b="1" dirty="0" smtClean="0"/>
              <a:t>chemickej reakcie</a:t>
            </a:r>
            <a:r>
              <a:rPr lang="sk-SK" dirty="0" smtClean="0"/>
              <a:t>, navzájom spolu reagujú.</a:t>
            </a:r>
          </a:p>
          <a:p>
            <a:pPr marL="0" indent="0">
              <a:buNone/>
            </a:pPr>
            <a:r>
              <a:rPr lang="sk-SK" b="1" dirty="0" smtClean="0"/>
              <a:t>Produkty </a:t>
            </a:r>
            <a:r>
              <a:rPr lang="sk-SK" dirty="0" smtClean="0"/>
              <a:t>sú látky, ktoré </a:t>
            </a:r>
            <a:r>
              <a:rPr lang="sk-SK" b="1" dirty="0" smtClean="0"/>
              <a:t>vznikajú</a:t>
            </a:r>
            <a:r>
              <a:rPr lang="sk-SK" dirty="0" smtClean="0"/>
              <a:t> chemickou reakciou. </a:t>
            </a:r>
          </a:p>
          <a:p>
            <a:pPr marL="0" indent="0">
              <a:buNone/>
            </a:pPr>
            <a:r>
              <a:rPr lang="sk-SK" dirty="0" smtClean="0"/>
              <a:t>Pri chemickej reakcii sa teda </a:t>
            </a:r>
            <a:r>
              <a:rPr lang="sk-SK" b="1" dirty="0" err="1" smtClean="0"/>
              <a:t>reaktanty</a:t>
            </a:r>
            <a:r>
              <a:rPr lang="sk-SK" b="1" dirty="0" smtClean="0"/>
              <a:t> menia na produkty</a:t>
            </a:r>
            <a:r>
              <a:rPr lang="sk-SK" dirty="0" smtClean="0"/>
              <a:t>, čo môžeme zapísať schémou: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</a:t>
            </a:r>
            <a:r>
              <a:rPr lang="sk-SK" dirty="0" err="1" smtClean="0"/>
              <a:t>reaktanty</a:t>
            </a:r>
            <a:r>
              <a:rPr lang="sk-SK" dirty="0"/>
              <a:t> </a:t>
            </a:r>
            <a:r>
              <a:rPr lang="sk-SK" dirty="0" smtClean="0">
                <a:sym typeface="Wingdings" panose="05000000000000000000" pitchFamily="2" charset="2"/>
              </a:rPr>
              <a:t> produkty</a:t>
            </a:r>
          </a:p>
          <a:p>
            <a:pPr marL="0" indent="0">
              <a:buNone/>
            </a:pPr>
            <a:r>
              <a:rPr lang="sk-SK" dirty="0"/>
              <a:t>Pri chemických reakciách platí </a:t>
            </a:r>
            <a:r>
              <a:rPr lang="sk-SK" b="1" dirty="0"/>
              <a:t>zákon zachovania </a:t>
            </a:r>
            <a:r>
              <a:rPr lang="sk-SK" b="1" dirty="0" smtClean="0"/>
              <a:t>hmotnosti </a:t>
            </a:r>
            <a:r>
              <a:rPr lang="sk-SK" dirty="0" smtClean="0"/>
              <a:t>(</a:t>
            </a:r>
            <a:r>
              <a:rPr lang="sk-SK" dirty="0" err="1" smtClean="0"/>
              <a:t>Lomonosov</a:t>
            </a:r>
            <a:r>
              <a:rPr lang="sk-SK" dirty="0" smtClean="0"/>
              <a:t>, </a:t>
            </a:r>
            <a:r>
              <a:rPr lang="sk-SK" dirty="0" err="1" smtClean="0"/>
              <a:t>Lavoasier</a:t>
            </a:r>
            <a:r>
              <a:rPr lang="sk-SK" smtClean="0"/>
              <a:t>):</a:t>
            </a:r>
            <a:endParaRPr lang="sk-SK" dirty="0"/>
          </a:p>
          <a:p>
            <a:pPr marL="0" indent="0">
              <a:buNone/>
            </a:pPr>
            <a:endParaRPr lang="sk-S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563329" y="604684"/>
            <a:ext cx="66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Poznámky: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399868" y="5648933"/>
            <a:ext cx="906779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Celková hmotnosť všetkých </a:t>
            </a:r>
            <a:r>
              <a:rPr lang="sk-SK" sz="2400" b="1" dirty="0" err="1"/>
              <a:t>reaktantov</a:t>
            </a:r>
            <a:r>
              <a:rPr lang="sk-SK" sz="2400" b="1" dirty="0"/>
              <a:t> sa rovná celkovej hmotnosti všetkých produktov. </a:t>
            </a:r>
            <a:endParaRPr lang="sk-SK" sz="2400" dirty="0"/>
          </a:p>
          <a:p>
            <a:pPr algn="ctr"/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340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sa volajú látky ktoré do reakcie vstupujú?</a:t>
            </a:r>
          </a:p>
          <a:p>
            <a:r>
              <a:rPr lang="sk-SK" dirty="0" smtClean="0"/>
              <a:t>Ako sa volajú látky, ktoré pri reakcii vznikajú?</a:t>
            </a:r>
          </a:p>
          <a:p>
            <a:r>
              <a:rPr lang="sk-SK" dirty="0" smtClean="0"/>
              <a:t>Čo sú to vlastne chemické reakcie?</a:t>
            </a:r>
          </a:p>
          <a:p>
            <a:r>
              <a:rPr lang="sk-SK" dirty="0" smtClean="0"/>
              <a:t>Ako znie zákon zachovania hmotnosti?</a:t>
            </a:r>
          </a:p>
          <a:p>
            <a:r>
              <a:rPr lang="sk-SK" dirty="0" smtClean="0"/>
              <a:t>Kto objavil zákon zachovania hmotnosti?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02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Aký je rozdiel medzi chemickým a fyzikálnym dejom?</a:t>
            </a:r>
          </a:p>
          <a:p>
            <a:r>
              <a:rPr lang="sk-SK" dirty="0" smtClean="0"/>
              <a:t>Povedz 3 príklady na fyzikálny dej.</a:t>
            </a:r>
          </a:p>
          <a:p>
            <a:r>
              <a:rPr lang="sk-SK" dirty="0" smtClean="0"/>
              <a:t>Povedz 3 príklady na chemický dej.</a:t>
            </a:r>
          </a:p>
          <a:p>
            <a:r>
              <a:rPr lang="sk-SK" dirty="0" smtClean="0"/>
              <a:t>Zaraď nasledujúce deje na chemický/fyzikálny: topenie snehu, varenie, hrdzavenie, odstraňovanie vodného kameňa, horenie dreva, drvenie kameňov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89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sú chemické reakcie?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 smtClean="0"/>
              <a:t>Čo budeme skúmať? </a:t>
            </a:r>
          </a:p>
          <a:p>
            <a:pPr marL="0" indent="0">
              <a:buNone/>
            </a:pPr>
            <a:r>
              <a:rPr lang="sk-SK" dirty="0" smtClean="0"/>
              <a:t>Chemickú reakciu síry a železa.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8" y="3914801"/>
            <a:ext cx="2232000" cy="2232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61" y="3881947"/>
            <a:ext cx="2979835" cy="2232000"/>
          </a:xfrm>
          <a:prstGeom prst="rect">
            <a:avLst/>
          </a:prstGeom>
        </p:spPr>
      </p:pic>
      <p:sp>
        <p:nvSpPr>
          <p:cNvPr id="6" name="Šípka doprava 5"/>
          <p:cNvSpPr/>
          <p:nvPr/>
        </p:nvSpPr>
        <p:spPr>
          <a:xfrm>
            <a:off x="8313496" y="4557244"/>
            <a:ext cx="1331949" cy="825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Plus 7"/>
          <p:cNvSpPr/>
          <p:nvPr/>
        </p:nvSpPr>
        <p:spPr>
          <a:xfrm>
            <a:off x="3666215" y="4359753"/>
            <a:ext cx="1297858" cy="13420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lačidlo akcie: Pomocník 8">
            <a:hlinkClick r:id="" action="ppaction://noaction" highlightClick="1"/>
          </p:cNvPr>
          <p:cNvSpPr/>
          <p:nvPr/>
        </p:nvSpPr>
        <p:spPr>
          <a:xfrm>
            <a:off x="9929912" y="4216400"/>
            <a:ext cx="1238864" cy="1342096"/>
          </a:xfrm>
          <a:prstGeom prst="actionButtonHel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85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7195" y="580647"/>
            <a:ext cx="9601196" cy="6439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i="1" dirty="0" smtClean="0"/>
              <a:t>Čo budeme potrebovať: </a:t>
            </a:r>
          </a:p>
          <a:p>
            <a:pPr marL="0" indent="0">
              <a:buNone/>
            </a:pPr>
            <a:r>
              <a:rPr lang="sk-SK" dirty="0" err="1" smtClean="0"/>
              <a:t>roztieračku</a:t>
            </a:r>
            <a:r>
              <a:rPr lang="sk-SK" dirty="0" smtClean="0"/>
              <a:t> s roztieradlom, skúmavku, držiak na skúmavku, lyžičku, kahan, magnet, </a:t>
            </a:r>
            <a:r>
              <a:rPr lang="sk-SK" dirty="0" err="1" smtClean="0"/>
              <a:t>Petriho</a:t>
            </a:r>
            <a:r>
              <a:rPr lang="sk-SK" dirty="0" smtClean="0"/>
              <a:t> miska, práškové železo, prášková síra</a:t>
            </a:r>
          </a:p>
          <a:p>
            <a:pPr marL="0" indent="0">
              <a:buNone/>
            </a:pPr>
            <a:r>
              <a:rPr lang="sk-SK" i="1" dirty="0" smtClean="0"/>
              <a:t>Ako budeme postupovať?</a:t>
            </a:r>
          </a:p>
          <a:p>
            <a:pPr marL="457200" indent="-457200">
              <a:buAutoNum type="arabicPeriod"/>
            </a:pPr>
            <a:r>
              <a:rPr lang="sk-SK" dirty="0" smtClean="0"/>
              <a:t>Odvážime si (môžeme vážiť rovno do </a:t>
            </a:r>
            <a:r>
              <a:rPr lang="sk-SK" dirty="0" err="1" smtClean="0"/>
              <a:t>roztieračky</a:t>
            </a:r>
            <a:r>
              <a:rPr lang="sk-SK" dirty="0" smtClean="0"/>
              <a:t>) 5,2g Fe a 3,2g S.</a:t>
            </a:r>
          </a:p>
          <a:p>
            <a:pPr marL="457200" indent="-457200">
              <a:buAutoNum type="arabicPeriod"/>
            </a:pPr>
            <a:r>
              <a:rPr lang="sk-SK" dirty="0" smtClean="0"/>
              <a:t>Zmes Fe a S dôkladne rozotrieme v </a:t>
            </a:r>
            <a:r>
              <a:rPr lang="sk-SK" dirty="0" err="1" smtClean="0"/>
              <a:t>roztieračke</a:t>
            </a:r>
            <a:r>
              <a:rPr lang="sk-SK" dirty="0" smtClean="0"/>
              <a:t> s roztieradlom.</a:t>
            </a:r>
          </a:p>
          <a:p>
            <a:pPr marL="457200" indent="-457200">
              <a:buAutoNum type="arabicPeriod"/>
            </a:pPr>
            <a:r>
              <a:rPr lang="sk-SK" dirty="0" smtClean="0"/>
              <a:t>Lyžičkou dáme trocha rozotretej zmesi do skúmavky a zahrievame. </a:t>
            </a:r>
          </a:p>
          <a:p>
            <a:pPr marL="457200" indent="-457200">
              <a:buAutoNum type="arabicPeriod"/>
            </a:pPr>
            <a:r>
              <a:rPr lang="sk-SK" dirty="0" smtClean="0"/>
              <a:t>Pozorujeme. </a:t>
            </a:r>
          </a:p>
          <a:p>
            <a:pPr marL="0" indent="0">
              <a:buNone/>
            </a:pPr>
            <a:r>
              <a:rPr lang="sk-SK" i="1" dirty="0" smtClean="0"/>
              <a:t>Čo sme pozorovali? </a:t>
            </a:r>
          </a:p>
          <a:p>
            <a:pPr marL="0" indent="0">
              <a:buNone/>
            </a:pPr>
            <a:r>
              <a:rPr lang="sk-SK" i="1" dirty="0" smtClean="0"/>
              <a:t>Síra a železo spolu zreagovali pi zahriatí. Keď sa zmes </a:t>
            </a:r>
            <a:r>
              <a:rPr lang="sk-SK" i="1" dirty="0" err="1" smtClean="0"/>
              <a:t>rozzžeravila</a:t>
            </a:r>
            <a:r>
              <a:rPr lang="sk-SK" i="1" dirty="0" smtClean="0"/>
              <a:t>, reakcia prebiehala ďalej aj bez zahrievania. Vznikla hnedá látka., ktorá mala iné vlastnosti ako mali pôvodné látky (S a Fe)             </a:t>
            </a:r>
          </a:p>
          <a:p>
            <a:pPr marL="0" indent="0" algn="ctr">
              <a:buNone/>
            </a:pPr>
            <a:r>
              <a:rPr lang="sk-SK" b="1" i="1" dirty="0" smtClean="0">
                <a:solidFill>
                  <a:srgbClr val="C00000"/>
                </a:solidFill>
              </a:rPr>
              <a:t>chemický dej </a:t>
            </a:r>
          </a:p>
          <a:p>
            <a:pPr marL="0" indent="0">
              <a:buNone/>
            </a:pPr>
            <a:endParaRPr lang="sk-SK" i="1" dirty="0" smtClean="0"/>
          </a:p>
          <a:p>
            <a:pPr marL="457200" indent="-457200">
              <a:buAutoNum type="arabicPeriod"/>
            </a:pPr>
            <a:endParaRPr lang="sk-SK" dirty="0" smtClean="0"/>
          </a:p>
          <a:p>
            <a:pPr marL="0" indent="0">
              <a:buNone/>
            </a:pPr>
            <a:endParaRPr lang="sk-SK" i="1" dirty="0" smtClean="0"/>
          </a:p>
          <a:p>
            <a:pPr marL="0" indent="0">
              <a:buNone/>
            </a:pPr>
            <a:endParaRPr lang="sk-SK" i="1" dirty="0"/>
          </a:p>
        </p:txBody>
      </p:sp>
      <p:sp>
        <p:nvSpPr>
          <p:cNvPr id="4" name="Šípka doprava 3"/>
          <p:cNvSpPr/>
          <p:nvPr/>
        </p:nvSpPr>
        <p:spPr>
          <a:xfrm>
            <a:off x="2566219" y="5928853"/>
            <a:ext cx="693175" cy="235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93174" y="5928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59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Deje, pri ktorých z určitých chemických látok vznikajú iné chemické látky, voláme </a:t>
            </a:r>
            <a:r>
              <a:rPr lang="sk-SK" b="1" dirty="0" smtClean="0"/>
              <a:t>chemické reakcie</a:t>
            </a:r>
          </a:p>
          <a:p>
            <a:r>
              <a:rPr lang="sk-SK" dirty="0" smtClean="0"/>
              <a:t>Hovoríme, že látky (v našom prípade Fe, S) spolu </a:t>
            </a:r>
            <a:r>
              <a:rPr lang="sk-SK" b="1" dirty="0" smtClean="0"/>
              <a:t>zreagoval</a:t>
            </a:r>
            <a:r>
              <a:rPr lang="sk-SK" dirty="0" smtClean="0"/>
              <a:t>i – voláme </a:t>
            </a:r>
            <a:r>
              <a:rPr lang="sk-SK" b="1" dirty="0" err="1" smtClean="0"/>
              <a:t>reaktanty</a:t>
            </a:r>
            <a:r>
              <a:rPr lang="sk-SK" b="1" dirty="0" smtClean="0"/>
              <a:t>.</a:t>
            </a:r>
          </a:p>
          <a:p>
            <a:r>
              <a:rPr lang="sk-SK" dirty="0" smtClean="0"/>
              <a:t>Nové látky, ktoré chemickou reakciou vznikli, voláme </a:t>
            </a:r>
            <a:r>
              <a:rPr lang="sk-SK" b="1" dirty="0" smtClean="0"/>
              <a:t>produkty (</a:t>
            </a:r>
            <a:r>
              <a:rPr lang="sk-SK" dirty="0" smtClean="0"/>
              <a:t>v našom prípade jeden produkt – sulfid železnatý.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9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zapisujeme chemické reakcie?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Chemickými rovnicami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</a:t>
            </a:r>
            <a:r>
              <a:rPr lang="sk-SK" dirty="0" err="1" smtClean="0"/>
              <a:t>reaktanty</a:t>
            </a:r>
            <a:r>
              <a:rPr lang="sk-SK" dirty="0" smtClean="0"/>
              <a:t>            produkty</a:t>
            </a:r>
          </a:p>
          <a:p>
            <a:r>
              <a:rPr lang="sk-SK" dirty="0" smtClean="0"/>
              <a:t>Chemickú reakciu, ktorú sme pozorovali môžeme zapísať: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                     </a:t>
            </a:r>
            <a:r>
              <a:rPr lang="sk-SK" b="1" dirty="0" smtClean="0">
                <a:solidFill>
                  <a:srgbClr val="C00000"/>
                </a:solidFill>
              </a:rPr>
              <a:t> železo </a:t>
            </a:r>
            <a:r>
              <a:rPr lang="sk-SK" b="1" dirty="0" smtClean="0"/>
              <a:t>+ </a:t>
            </a:r>
            <a:r>
              <a:rPr lang="sk-SK" b="1" dirty="0" smtClean="0">
                <a:solidFill>
                  <a:srgbClr val="FFFF00"/>
                </a:solidFill>
              </a:rPr>
              <a:t>síra</a:t>
            </a:r>
            <a:r>
              <a:rPr lang="sk-SK" b="1" dirty="0" smtClean="0"/>
              <a:t> </a:t>
            </a:r>
            <a:r>
              <a:rPr lang="sk-SK" b="1" dirty="0" smtClean="0">
                <a:sym typeface="Wingdings" panose="05000000000000000000" pitchFamily="2" charset="2"/>
              </a:rPr>
              <a:t> sulfid zinočnatý </a:t>
            </a:r>
          </a:p>
          <a:p>
            <a:pPr marL="0" indent="0">
              <a:buNone/>
            </a:pPr>
            <a:r>
              <a:rPr lang="sk-SK" u="sng" dirty="0" smtClean="0">
                <a:sym typeface="Wingdings" panose="05000000000000000000" pitchFamily="2" charset="2"/>
              </a:rPr>
              <a:t>(</a:t>
            </a:r>
            <a:r>
              <a:rPr lang="sk-SK" b="1" u="sng" dirty="0" smtClean="0">
                <a:sym typeface="Wingdings" panose="05000000000000000000" pitchFamily="2" charset="2"/>
              </a:rPr>
              <a:t>čítame</a:t>
            </a:r>
            <a:r>
              <a:rPr lang="sk-SK" u="sng" dirty="0" smtClean="0">
                <a:sym typeface="Wingdings" panose="05000000000000000000" pitchFamily="2" charset="2"/>
              </a:rPr>
              <a:t>: železo reaguje so sírou za vzniku sulfidu zinočnatého)</a:t>
            </a:r>
            <a:endParaRPr lang="sk-SK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Fe + S 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FeS</a:t>
            </a:r>
            <a:endParaRPr lang="sk-SK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4763730" y="3259395"/>
            <a:ext cx="545690" cy="17698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Zákon zachovania hmotnosti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613972"/>
          </a:xfrm>
        </p:spPr>
        <p:txBody>
          <a:bodyPr/>
          <a:lstStyle/>
          <a:p>
            <a:r>
              <a:rPr lang="sk-SK" dirty="0" smtClean="0"/>
              <a:t>Pri chemických reakciách platí </a:t>
            </a:r>
            <a:r>
              <a:rPr lang="sk-SK" b="1" dirty="0" smtClean="0"/>
              <a:t>zákon zachovania hmotnosti: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562100" y="3170904"/>
            <a:ext cx="906779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Celková hmotnosť všetkých </a:t>
            </a:r>
            <a:r>
              <a:rPr lang="sk-SK" sz="2400" b="1" dirty="0" err="1"/>
              <a:t>reaktantov</a:t>
            </a:r>
            <a:r>
              <a:rPr lang="sk-SK" sz="2400" b="1" dirty="0"/>
              <a:t> sa rovná celkovej hmotnosti všetkých produktov. </a:t>
            </a:r>
            <a:endParaRPr lang="sk-SK" sz="2400" dirty="0"/>
          </a:p>
          <a:p>
            <a:pPr algn="ctr"/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9" y="719665"/>
            <a:ext cx="1752600" cy="18288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97" y="719665"/>
            <a:ext cx="1905000" cy="229552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562100" y="4513006"/>
            <a:ext cx="954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V našom pokuse to znamená, že súčet hmotností Fe a S pred reakciou je rovné </a:t>
            </a:r>
            <a:r>
              <a:rPr lang="sk-SK" i="1" dirty="0" err="1" smtClean="0"/>
              <a:t>hmosnotsi</a:t>
            </a:r>
            <a:r>
              <a:rPr lang="sk-SK" i="1" dirty="0" smtClean="0"/>
              <a:t> sulfidu železnatého, ktorý reakciou vznikol. </a:t>
            </a:r>
            <a:endParaRPr lang="sk-SK" i="1" dirty="0" smtClean="0"/>
          </a:p>
          <a:p>
            <a:endParaRPr lang="sk-SK" i="1" dirty="0"/>
          </a:p>
          <a:p>
            <a:r>
              <a:rPr lang="sk-SK" i="1" dirty="0" smtClean="0"/>
              <a:t>LOMONOSOV, </a:t>
            </a:r>
            <a:r>
              <a:rPr lang="sk-SK" i="1" dirty="0" err="1" smtClean="0"/>
              <a:t>l</a:t>
            </a:r>
            <a:r>
              <a:rPr lang="sk-SK" i="1" dirty="0" err="1" smtClean="0"/>
              <a:t>AVOASIEr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8797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Dôkaz zákona zachovania hmotnosti: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2" y="2453693"/>
            <a:ext cx="9601196" cy="4404307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Pomôcky: </a:t>
            </a:r>
            <a:r>
              <a:rPr lang="sk-SK" dirty="0" smtClean="0"/>
              <a:t>2 kadičky, odmerný valec, váhy</a:t>
            </a:r>
            <a:endParaRPr lang="sk-SK" b="1" dirty="0" smtClean="0"/>
          </a:p>
          <a:p>
            <a:r>
              <a:rPr lang="sk-SK" b="1" dirty="0" smtClean="0"/>
              <a:t>Chemikálie: </a:t>
            </a:r>
            <a:r>
              <a:rPr lang="sk-SK" dirty="0" smtClean="0"/>
              <a:t>roztok modrej skalice (5%), 5% roztok sódy bikarbóny</a:t>
            </a:r>
          </a:p>
          <a:p>
            <a:r>
              <a:rPr lang="sk-SK" b="1" dirty="0" smtClean="0"/>
              <a:t>Postup: </a:t>
            </a:r>
          </a:p>
          <a:p>
            <a:pPr marL="457200" indent="-457200">
              <a:buAutoNum type="arabicPeriod"/>
            </a:pPr>
            <a:r>
              <a:rPr lang="sk-SK" dirty="0" smtClean="0"/>
              <a:t>Položíme 2 kadičky na váhy a váhy vynulujeme. </a:t>
            </a:r>
          </a:p>
          <a:p>
            <a:pPr marL="457200" indent="-457200">
              <a:buAutoNum type="arabicPeriod"/>
            </a:pPr>
            <a:r>
              <a:rPr lang="sk-SK" dirty="0" smtClean="0"/>
              <a:t>Do jednej kadičky nalejeme 100 ml (100g) roztoku modrej skalice. </a:t>
            </a:r>
          </a:p>
          <a:p>
            <a:pPr marL="457200" indent="-457200">
              <a:buAutoNum type="arabicPeriod"/>
            </a:pPr>
            <a:r>
              <a:rPr lang="sk-SK" dirty="0" smtClean="0"/>
              <a:t>Do druhej kadičky nalejeme 25 ml (25g) roztoku sódy.</a:t>
            </a:r>
          </a:p>
          <a:p>
            <a:pPr marL="457200" indent="-457200">
              <a:buAutoNum type="arabicPeriod"/>
            </a:pPr>
            <a:r>
              <a:rPr lang="sk-SK" dirty="0" smtClean="0"/>
              <a:t>Zapíšeme si hmotnosť. </a:t>
            </a:r>
          </a:p>
          <a:p>
            <a:pPr marL="457200" indent="-457200">
              <a:buAutoNum type="arabicPeriod"/>
            </a:pPr>
            <a:r>
              <a:rPr lang="sk-SK" dirty="0" smtClean="0"/>
              <a:t>Roztok sódy vylejeme do roztoku modrej skalice. Zapíšeme si hmotnosť </a:t>
            </a:r>
            <a:r>
              <a:rPr lang="sk-SK" dirty="0" smtClean="0"/>
              <a:t>po reakcii a porovnáme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78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i="1" dirty="0" smtClean="0"/>
              <a:t>Čo sme pozorovali? </a:t>
            </a:r>
            <a:r>
              <a:rPr lang="sk-SK" dirty="0" smtClean="0"/>
              <a:t>Po zliati roztokov vznikla okamžite modrá tuhá látka, ktorá klesla ku dnu a nad ňou bol bezfarebný roztok. Hmotnosť sa nezmenila.</a:t>
            </a:r>
          </a:p>
          <a:p>
            <a:r>
              <a:rPr lang="sk-SK" i="1" dirty="0" smtClean="0"/>
              <a:t>Vysvetlenie: </a:t>
            </a:r>
            <a:r>
              <a:rPr lang="sk-SK" dirty="0" smtClean="0"/>
              <a:t>Hmotnosť látok vstupujúcich do reakcie (</a:t>
            </a:r>
            <a:r>
              <a:rPr lang="sk-SK" dirty="0" err="1" smtClean="0"/>
              <a:t>reaktantov</a:t>
            </a:r>
            <a:r>
              <a:rPr lang="sk-SK" dirty="0" smtClean="0"/>
              <a:t>) sa rovná hmotnosti látok, ktoré chemickou reakciou vznikajú (produktov).</a:t>
            </a:r>
          </a:p>
          <a:p>
            <a:endParaRPr lang="sk-SK" dirty="0"/>
          </a:p>
          <a:p>
            <a:r>
              <a:rPr lang="sk-SK" dirty="0" smtClean="0"/>
              <a:t>ROZMÝŠLAJ: Ak by pri reakcii vznikala plynná látka, ktorá by zo sústavy, ak by bola otvorená, unikala – platil by aj tak zákon zachovania hmotnosti? Svoju odpoveď zdôvodni.</a:t>
            </a:r>
          </a:p>
        </p:txBody>
      </p:sp>
    </p:spTree>
    <p:extLst>
      <p:ext uri="{BB962C8B-B14F-4D97-AF65-F5344CB8AC3E}">
        <p14:creationId xmlns:p14="http://schemas.microsoft.com/office/powerpoint/2010/main" val="13226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628</Words>
  <Application>Microsoft Office PowerPoint</Application>
  <PresentationFormat>Širokouhlá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Organický motív</vt:lpstr>
      <vt:lpstr>Chemické reakcie</vt:lpstr>
      <vt:lpstr>Zopakujme si:</vt:lpstr>
      <vt:lpstr>Čo sú chemické reakcie? </vt:lpstr>
      <vt:lpstr>Prezentácia programu PowerPoint</vt:lpstr>
      <vt:lpstr>Prezentácia programu PowerPoint</vt:lpstr>
      <vt:lpstr>Ako zapisujeme chemické reakcie?</vt:lpstr>
      <vt:lpstr>Zákon zachovania hmotnosti</vt:lpstr>
      <vt:lpstr>Dôkaz zákona zachovania hmotnosti:</vt:lpstr>
      <vt:lpstr>Prezentácia programu PowerPoint</vt:lpstr>
      <vt:lpstr>Chemické reakcie. Zákon zachovania hmotnosti. </vt:lpstr>
      <vt:lpstr>Zopakujme si: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Chemické reakcie</dc:title>
  <dc:creator>ZS Horna Suca</dc:creator>
  <cp:lastModifiedBy>ZS Horna Suca</cp:lastModifiedBy>
  <cp:revision>10</cp:revision>
  <dcterms:created xsi:type="dcterms:W3CDTF">2016-03-16T16:07:46Z</dcterms:created>
  <dcterms:modified xsi:type="dcterms:W3CDTF">2017-03-06T16:41:26Z</dcterms:modified>
</cp:coreProperties>
</file>